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2" r:id="rId1"/>
    <p:sldMasterId id="2147483664" r:id="rId2"/>
  </p:sldMasterIdLst>
  <p:notesMasterIdLst>
    <p:notesMasterId r:id="rId20"/>
  </p:notesMasterIdLst>
  <p:sldIdLst>
    <p:sldId id="293" r:id="rId3"/>
    <p:sldId id="288" r:id="rId4"/>
    <p:sldId id="287" r:id="rId5"/>
    <p:sldId id="295" r:id="rId6"/>
    <p:sldId id="296" r:id="rId7"/>
    <p:sldId id="297" r:id="rId8"/>
    <p:sldId id="298" r:id="rId9"/>
    <p:sldId id="299" r:id="rId10"/>
    <p:sldId id="257" r:id="rId11"/>
    <p:sldId id="258" r:id="rId12"/>
    <p:sldId id="259" r:id="rId13"/>
    <p:sldId id="260" r:id="rId14"/>
    <p:sldId id="261" r:id="rId15"/>
    <p:sldId id="263" r:id="rId16"/>
    <p:sldId id="264" r:id="rId17"/>
    <p:sldId id="266" r:id="rId18"/>
    <p:sldId id="294" r:id="rId1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6C8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46"/>
    <p:restoredTop sz="84927" autoAdjust="0"/>
  </p:normalViewPr>
  <p:slideViewPr>
    <p:cSldViewPr snapToGrid="0">
      <p:cViewPr varScale="1">
        <p:scale>
          <a:sx n="94" d="100"/>
          <a:sy n="94" d="100"/>
        </p:scale>
        <p:origin x="114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3" d="100"/>
          <a:sy n="73" d="100"/>
        </p:scale>
        <p:origin x="2990" y="5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9189FE-47B6-1549-ADBC-A1CB77C5F9A7}" type="datetimeFigureOut">
              <a:rPr lang="it-IT" smtClean="0"/>
              <a:t>12/06/2026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0F0AB0-7A48-2F41-BC97-2DF8EC1C1D5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691994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0F0AB0-7A48-2F41-BC97-2DF8EC1C1D5F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569811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43BCD0-DC13-CB82-D3BA-78E7E87ADF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03384BD5-EF78-5B14-1C63-CAFAF1057F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1810FB29-4654-D83A-EB68-612EA86F23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EF61E35-CEC8-1D9B-4ED7-F97FE561F2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DFC96D-A62D-4017-8CFC-A4EDAF342F80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53014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0612B-02B4-EA03-3F8A-3FD4584052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5600C5C8-4281-079F-22EA-AA0BD46D0C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C599BA5F-5DDA-B105-7C7E-78DA680F5E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A0034A8-676C-5ABB-E2F7-3779938305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0F0AB0-7A48-2F41-BC97-2DF8EC1C1D5F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79168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a a mano libera: forma 1">
            <a:extLst>
              <a:ext uri="{FF2B5EF4-FFF2-40B4-BE49-F238E27FC236}">
                <a16:creationId xmlns:a16="http://schemas.microsoft.com/office/drawing/2014/main" id="{0ACAE57B-C783-5857-FB16-46B847D8E210}"/>
              </a:ext>
            </a:extLst>
          </p:cNvPr>
          <p:cNvSpPr/>
          <p:nvPr userDrawn="1"/>
        </p:nvSpPr>
        <p:spPr>
          <a:xfrm>
            <a:off x="-1" y="2050628"/>
            <a:ext cx="11361129" cy="12600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0066B3"/>
          </a:solidFill>
          <a:ln>
            <a:noFill/>
            <a:prstDash val="solid"/>
          </a:ln>
        </p:spPr>
        <p:txBody>
          <a:bodyPr vert="horz" wrap="none" lIns="90000" tIns="45000" rIns="90000" bIns="45000" anchor="ctr" anchorCtr="0" compatLnSpc="0">
            <a:noAutofit/>
          </a:bodyPr>
          <a:lstStyle/>
          <a:p>
            <a:pPr marL="0" marR="0" lvl="0" indent="0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 cap="none">
              <a:ln>
                <a:noFill/>
              </a:ln>
              <a:latin typeface="Source Sans Pro" pitchFamily="34"/>
              <a:ea typeface="DejaVu Sans" pitchFamily="2"/>
              <a:cs typeface="DejaVu Sans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9969400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F366DD-B012-4664-9797-3338FC2AC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8FD7B703-3666-00A4-D479-E583036F15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CA66525-B111-7A07-1315-FB05A674C0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4619D-CFC1-6C41-BC52-3C18B8487DE1}" type="datetimeFigureOut">
              <a:rPr lang="it-IT" smtClean="0"/>
              <a:t>12/06/2026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8120ABD-60B2-084A-E8F6-9F33CD576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47E034C-CC06-EEDA-D8A3-7E1793379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DCE9-5024-6148-8511-23874CBC9D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41551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33E335E3-BF84-2C8E-C59B-4AFB2BCCBA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57DFE60-68CA-B875-1DF4-1F6211DC97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2BD4057-9730-6DDB-7247-FDED310138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4619D-CFC1-6C41-BC52-3C18B8487DE1}" type="datetimeFigureOut">
              <a:rPr lang="it-IT" smtClean="0"/>
              <a:t>12/06/2026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C8FDA4B-D3B8-E4A4-CF7D-C314C5396F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EF48805-A6E1-4C9D-8654-BA356A803A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DCE9-5024-6148-8511-23874CBC9D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756089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A00AE03-A124-4081-874B-E715F9F4CD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55FBC32-89D8-7A91-A29E-A338242810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81B80F4-80D1-C06D-8057-61A7E1B2CD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2859C-C277-400C-949C-CAAF59C2A63B}" type="datetimeFigureOut">
              <a:rPr lang="it-IT" smtClean="0"/>
              <a:t>12/06/2026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BC11217-6DCE-D1C9-9857-8D628B1E8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FD97D2B-CBF8-FD3B-D91A-A5F1BEB2E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0F03E-3AB9-4117-8A8F-A37C4467EA3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87820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9CF06F4-FD20-0F88-9C19-00D7D87A23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A577B94-D2C5-4FA0-5B5D-56BBE4728F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B6F18D7-EEA4-362C-CA14-BE89B198276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0C5618-CBF4-A646-B5B0-EF69CD8E9DF8}" type="datetimeFigureOut">
              <a:rPr lang="it-IT" smtClean="0"/>
              <a:t>12/06/2026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A697BFC-E186-9E3F-2056-162BA085F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3278594-84CC-781E-02F7-F95ECF9399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7D384-1F17-D246-8EAB-62A1E227FAD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17359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47B7649-8EEA-3323-F48F-44831507AE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EA83609-F01E-5B08-B974-343FEEFCC3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FAC2F4E-1A42-AF25-8E72-494957315B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0C5618-CBF4-A646-B5B0-EF69CD8E9DF8}" type="datetimeFigureOut">
              <a:rPr lang="it-IT" smtClean="0"/>
              <a:t>12/06/2026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AD1303F-51AA-83D9-B749-B3AD994570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FE12018-2D8E-E508-4F3B-91700CDA2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7D384-1F17-D246-8EAB-62A1E227FAD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730781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5D73272-6E31-A8FD-BA38-256E03F93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3581793-2876-4C38-9BFD-1ED710257E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B2A0174-EA9F-FB83-FFD9-48D87D51843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0C5618-CBF4-A646-B5B0-EF69CD8E9DF8}" type="datetimeFigureOut">
              <a:rPr lang="it-IT" smtClean="0"/>
              <a:t>12/06/2026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E8D6241-1A46-D7E9-7888-4ABA8385E0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09C0D94-C90B-BA61-4EFC-0E86C8A8A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7D384-1F17-D246-8EAB-62A1E227FAD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611562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7DC8756-A00A-5D1D-258E-EE2232F26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3677B17-3F4F-1F08-5FDE-393947E668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5A50E79-F513-F755-3F27-0992F92A3B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DDD051E-D4BC-0598-5F0D-C2E9C1DC43D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0C5618-CBF4-A646-B5B0-EF69CD8E9DF8}" type="datetimeFigureOut">
              <a:rPr lang="it-IT" smtClean="0"/>
              <a:t>12/06/2026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E3B8273-718F-B465-B50E-079A13600B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115C958-0AA4-C0F6-0D64-BFAB80732B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7D384-1F17-D246-8EAB-62A1E227FAD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637065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10C290-73FA-2693-5169-37FA2634B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7EB31C6-1137-DF30-8669-0F73A3B8D2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80DDA49-4BA7-D4E1-83F9-0DAB72732A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761A7402-B492-B7D0-C27B-96EF62B3F3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D77037D1-B930-A8BA-014F-A85E59EC04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2B8F5B65-1B38-7F19-EF50-AC07F38212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0C5618-CBF4-A646-B5B0-EF69CD8E9DF8}" type="datetimeFigureOut">
              <a:rPr lang="it-IT" smtClean="0"/>
              <a:t>12/06/2026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2B6C6182-CDA3-9F55-CF95-9399BCEC3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5CCFBB00-11F0-BA62-0621-FE0E022FF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7D384-1F17-D246-8EAB-62A1E227FAD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68930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81DDD1D-DAFA-BB8B-AFA4-90F3378B9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CE140BBD-55FB-838E-9207-E936384383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0C5618-CBF4-A646-B5B0-EF69CD8E9DF8}" type="datetimeFigureOut">
              <a:rPr lang="it-IT" smtClean="0"/>
              <a:t>12/06/2026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E9E392C6-A77D-DC46-EA88-C60BD79FC2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5F39C42E-F96A-EC82-DBC9-FD2D3BD81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7D384-1F17-D246-8EAB-62A1E227FAD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031142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9CAEDED9-F949-7A7B-F3FF-C7BB773CDD2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0C5618-CBF4-A646-B5B0-EF69CD8E9DF8}" type="datetimeFigureOut">
              <a:rPr lang="it-IT" smtClean="0"/>
              <a:t>12/06/2026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A43FFFDB-2833-7F68-26B5-1DBF2CD1A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C0FB447-6A20-B1C0-CB16-095CEFF88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7D384-1F17-D246-8EAB-62A1E227FAD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26851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59B457A-BAF1-F082-85C6-DC12F7F242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10DDB5B-E924-CD89-2BBD-FB9F41B717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82798C7-5E17-3928-B074-B5A85AA11D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4619D-CFC1-6C41-BC52-3C18B8487DE1}" type="datetimeFigureOut">
              <a:rPr lang="it-IT" smtClean="0"/>
              <a:t>12/06/2026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37CD491-AEF0-CB75-AE54-DF2612B65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FCDFD7B-05D8-7546-2C75-DFF24E006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DCE9-5024-6148-8511-23874CBC9D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81958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D4FF33C-18E5-0A1E-62CA-0F21149AEC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0B503F9-958A-2362-1411-E3D1D4A3FD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3C68936-5CF3-51AA-34EF-04B2A69757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E1ED608-6270-5739-1899-6D74BA54AC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0C5618-CBF4-A646-B5B0-EF69CD8E9DF8}" type="datetimeFigureOut">
              <a:rPr lang="it-IT" smtClean="0"/>
              <a:t>12/06/2026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22A8480-DA1C-6B04-11FD-811B5F32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F4A26C3-0E85-9AEB-FF6B-3A4460DAF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7D384-1F17-D246-8EAB-62A1E227FAD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851548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22BDD29-37D7-8A1D-2AED-EA8ED7780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110DF288-CA85-DC2A-5ED7-7089F28980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52BBF3A-AA0A-9C91-820D-987D8F263F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3D3D2E0-1512-A096-3C4A-C9FEFD5E84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0C5618-CBF4-A646-B5B0-EF69CD8E9DF8}" type="datetimeFigureOut">
              <a:rPr lang="it-IT" smtClean="0"/>
              <a:t>12/06/2026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DDF48C2-E888-8EC9-3F56-C0FA9CE288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B8A78B3-51B0-55CC-4F31-6DA4A9F39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7D384-1F17-D246-8EAB-62A1E227FAD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6936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6B5246A-FD50-8AB1-5737-DF0330673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28D2025D-1B32-7BE6-CEFF-A8853850A7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B2E7706-E8FF-7B33-DEBB-6E99B8207BD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0C5618-CBF4-A646-B5B0-EF69CD8E9DF8}" type="datetimeFigureOut">
              <a:rPr lang="it-IT" smtClean="0"/>
              <a:t>12/06/2026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82C8E37-A9D2-B768-2CC6-99AEC4775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44D0E7B-4E40-C597-7122-543780FCAE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7D384-1F17-D246-8EAB-62A1E227FAD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6652933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F538D78A-55B8-0002-8471-BF551148B0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A1E25592-E2E7-5F39-375B-D54B6AC1F2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43FCCBB-C8DD-DD19-7276-0FD389D5406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0C5618-CBF4-A646-B5B0-EF69CD8E9DF8}" type="datetimeFigureOut">
              <a:rPr lang="it-IT" smtClean="0"/>
              <a:t>12/06/2026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D0EED4F-C79B-8AC4-FBA6-3E5DEFE085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837500C-8848-8BCD-9931-7606E6258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7D384-1F17-D246-8EAB-62A1E227FAD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1971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37904F-A996-9A52-81A5-4AED0CF716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0892291-B4E1-4489-C527-8DABD51079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F776783-B85C-423C-A5B6-EEE8E4770F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4619D-CFC1-6C41-BC52-3C18B8487DE1}" type="datetimeFigureOut">
              <a:rPr lang="it-IT" smtClean="0"/>
              <a:t>12/06/2026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42476BD-0A73-9F91-57C1-FA6B0230E0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9086CE4-3597-25BF-A396-E71F04D2F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DCE9-5024-6148-8511-23874CBC9D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488378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C8629B4-A7C8-CB76-B396-B8754EB531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5D152C9-3E72-490D-DEB2-1D4F75939E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FB0F60DE-D0B8-EC84-3915-9B7250350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D3FCF97-5DAC-0C90-54A8-3245571A29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4619D-CFC1-6C41-BC52-3C18B8487DE1}" type="datetimeFigureOut">
              <a:rPr lang="it-IT" smtClean="0"/>
              <a:t>12/06/2026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7ECA613-012C-6AEA-9FA3-1DEE6A1A68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54280B5-86AF-CCB7-6022-B8C6FF0B9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DCE9-5024-6148-8511-23874CBC9D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92167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1B281DB-C0B0-3222-1821-1615A34635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3F483AA-D72C-CCD6-9059-20C37FCDD8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E997133E-B2EA-A6BD-6A18-095585B9C5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ACD8559-7528-FE03-1E6F-F579AF48C1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A75713D6-7571-C2D3-92D8-EFB39F2B04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6C04C08B-0088-00E3-C425-A41D5DEADD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4619D-CFC1-6C41-BC52-3C18B8487DE1}" type="datetimeFigureOut">
              <a:rPr lang="it-IT" smtClean="0"/>
              <a:t>12/06/2026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59BF89EF-C6CE-B07B-430B-8B4816943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998976B5-751E-3A9E-4348-71BC30F33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DCE9-5024-6148-8511-23874CBC9D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88995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15CEF61-3F80-F640-57FB-0E66BD20B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A436905A-885F-B7BE-214F-4C0D4A3B3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4619D-CFC1-6C41-BC52-3C18B8487DE1}" type="datetimeFigureOut">
              <a:rPr lang="it-IT" smtClean="0"/>
              <a:t>12/06/2026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517305A6-133B-345C-EED5-416FB3D3E3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AD38C79A-063D-9B52-2E38-C11AF7694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DCE9-5024-6148-8511-23874CBC9D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804026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7A7DC0EC-B48F-36EA-B4D9-74E615C6C4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4619D-CFC1-6C41-BC52-3C18B8487DE1}" type="datetimeFigureOut">
              <a:rPr lang="it-IT" smtClean="0"/>
              <a:t>12/06/2026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115CA48D-7946-D1FD-DCB7-25697D67A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D03D43A-F8C2-B13F-1767-52680170C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DCE9-5024-6148-8511-23874CBC9D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645084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3B71AFE-F423-1E29-39AA-B8DCA68315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374CB87-2C7C-4B62-F54B-A0AA35D0D5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D26E923-9CE9-60D0-B30A-E38E0B2EB9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34ED972-C84F-456C-A47E-B6F750D49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4619D-CFC1-6C41-BC52-3C18B8487DE1}" type="datetimeFigureOut">
              <a:rPr lang="it-IT" smtClean="0"/>
              <a:t>12/06/2026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6595EED-BF42-74A3-CE6F-7A347EBF4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AFC8E04-93FA-DB3F-C84B-8A005E800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DCE9-5024-6148-8511-23874CBC9D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3777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50161ED-D110-60B5-BA91-3EEAD100C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A8B4AF71-903C-CEAF-1B5A-5CB01D86B3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F4A180A-AF38-FD1C-0652-E075AE96BB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0120EA8-4BE8-3A3C-4BDB-4B5782A622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4619D-CFC1-6C41-BC52-3C18B8487DE1}" type="datetimeFigureOut">
              <a:rPr lang="it-IT" smtClean="0"/>
              <a:t>12/06/2026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40F64E7-5929-9B28-97F7-71DC0D534F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826C6F6-30B8-E720-D20F-B530EBB86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DCE9-5024-6148-8511-23874CBC9D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7983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3B6E7E00-F192-A228-F4EC-A46B63997F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2CCEAF6-4D02-54C9-750A-21666FB191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C46E9C0-8FA0-B7DA-4237-DC38141466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A4619D-CFC1-6C41-BC52-3C18B8487DE1}" type="datetimeFigureOut">
              <a:rPr lang="it-IT" smtClean="0"/>
              <a:t>12/06/2026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E5DA663-8B84-4B9E-CBA9-615F949AB9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FA5CC68-C547-AD81-EDF7-B222BD67B3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8DDCE9-5024-6148-8511-23874CBC9D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45741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7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a a mano libera: forma 1">
            <a:extLst>
              <a:ext uri="{FF2B5EF4-FFF2-40B4-BE49-F238E27FC236}">
                <a16:creationId xmlns:a16="http://schemas.microsoft.com/office/drawing/2014/main" id="{645D8D31-16F4-E9C8-4770-FBB3A8F95B6B}"/>
              </a:ext>
            </a:extLst>
          </p:cNvPr>
          <p:cNvSpPr/>
          <p:nvPr userDrawn="1"/>
        </p:nvSpPr>
        <p:spPr>
          <a:xfrm>
            <a:off x="0" y="4179679"/>
            <a:ext cx="11361129" cy="12600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0066B3"/>
          </a:solidFill>
          <a:ln>
            <a:noFill/>
            <a:prstDash val="solid"/>
          </a:ln>
        </p:spPr>
        <p:txBody>
          <a:bodyPr vert="horz" wrap="none" lIns="90000" tIns="45000" rIns="90000" bIns="45000" anchor="ctr" anchorCtr="0" compatLnSpc="0">
            <a:noAutofit/>
          </a:bodyPr>
          <a:lstStyle/>
          <a:p>
            <a:pPr marL="0" marR="0" lvl="0" indent="0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 cap="none">
              <a:ln>
                <a:noFill/>
              </a:ln>
              <a:latin typeface="Source Sans Pro" pitchFamily="34"/>
              <a:ea typeface="DejaVu Sans" pitchFamily="2"/>
              <a:cs typeface="DejaVu Sans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4136556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157D1342-56A3-4D92-9666-78EB351DC736}"/>
              </a:ext>
            </a:extLst>
          </p:cNvPr>
          <p:cNvSpPr txBox="1">
            <a:spLocks/>
          </p:cNvSpPr>
          <p:nvPr/>
        </p:nvSpPr>
        <p:spPr>
          <a:xfrm>
            <a:off x="-5539" y="2263463"/>
            <a:ext cx="11169408" cy="81215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800" b="1" dirty="0">
                <a:solidFill>
                  <a:schemeClr val="bg1"/>
                </a:solidFill>
              </a:rPr>
              <a:t>Sabina commissioning</a:t>
            </a:r>
          </a:p>
          <a:p>
            <a:pPr algn="ctr"/>
            <a:r>
              <a:rPr lang="en-GB" sz="3800" b="1" dirty="0">
                <a:solidFill>
                  <a:schemeClr val="bg1"/>
                </a:solidFill>
              </a:rPr>
              <a:t>Beam dynamics Simulations</a:t>
            </a:r>
            <a:endParaRPr lang="it-IT" sz="3800" b="1" dirty="0">
              <a:solidFill>
                <a:schemeClr val="bg1"/>
              </a:solidFill>
            </a:endParaRPr>
          </a:p>
        </p:txBody>
      </p:sp>
      <p:sp>
        <p:nvSpPr>
          <p:cNvPr id="5" name="Sottotitolo 2">
            <a:extLst>
              <a:ext uri="{FF2B5EF4-FFF2-40B4-BE49-F238E27FC236}">
                <a16:creationId xmlns:a16="http://schemas.microsoft.com/office/drawing/2014/main" id="{C16B216F-64D5-0F3D-5019-2DADFBA9779B}"/>
              </a:ext>
            </a:extLst>
          </p:cNvPr>
          <p:cNvSpPr txBox="1">
            <a:spLocks/>
          </p:cNvSpPr>
          <p:nvPr/>
        </p:nvSpPr>
        <p:spPr>
          <a:xfrm>
            <a:off x="-5539" y="3379179"/>
            <a:ext cx="7388995" cy="8064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00"/>
              </a:spcAft>
              <a:buNone/>
            </a:pPr>
            <a:r>
              <a:rPr lang="en-US" sz="2200" dirty="0"/>
              <a:t>G. J. Silvi</a:t>
            </a:r>
            <a:endParaRPr lang="en-US" sz="1600" dirty="0">
              <a:latin typeface="Source Sans Pro Light" pitchFamily="34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276415AF-8ED1-CCBD-9C5B-388E5A894DDF}"/>
              </a:ext>
            </a:extLst>
          </p:cNvPr>
          <p:cNvSpPr txBox="1"/>
          <p:nvPr/>
        </p:nvSpPr>
        <p:spPr>
          <a:xfrm>
            <a:off x="3151097" y="5378519"/>
            <a:ext cx="4976640" cy="440999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/>
          <a:p>
            <a:r>
              <a:rPr lang="en-US" sz="2200" i="1" dirty="0">
                <a:ea typeface="DejaVu Sans" pitchFamily="2"/>
                <a:cs typeface="DejaVu Sans" pitchFamily="2"/>
              </a:rPr>
              <a:t>On behalf of the SPARC_LAB and SABINA collaboration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3D64DE68-512A-FDD5-E8D1-4FF8DB7F8523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 l="5460" t="17638" r="6922" b="17658"/>
          <a:stretch>
            <a:fillRect/>
          </a:stretch>
        </p:blipFill>
        <p:spPr>
          <a:xfrm>
            <a:off x="8282633" y="5729969"/>
            <a:ext cx="3736800" cy="1080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" name="Connettore 1 9">
            <a:extLst>
              <a:ext uri="{FF2B5EF4-FFF2-40B4-BE49-F238E27FC236}">
                <a16:creationId xmlns:a16="http://schemas.microsoft.com/office/drawing/2014/main" id="{27D9C643-91B6-1EDC-A45B-58C068FF611A}"/>
              </a:ext>
            </a:extLst>
          </p:cNvPr>
          <p:cNvCxnSpPr>
            <a:cxnSpLocks/>
          </p:cNvCxnSpPr>
          <p:nvPr/>
        </p:nvCxnSpPr>
        <p:spPr>
          <a:xfrm>
            <a:off x="122248" y="5311509"/>
            <a:ext cx="11897185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magine 10">
            <a:extLst>
              <a:ext uri="{FF2B5EF4-FFF2-40B4-BE49-F238E27FC236}">
                <a16:creationId xmlns:a16="http://schemas.microsoft.com/office/drawing/2014/main" id="{067BF8CF-5E22-576E-BEAE-1D0EA63E1C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248" y="5659272"/>
            <a:ext cx="1945941" cy="1079997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0C1872F6-DEEF-58D8-1A3F-C63DBEF41627}"/>
              </a:ext>
            </a:extLst>
          </p:cNvPr>
          <p:cNvSpPr txBox="1"/>
          <p:nvPr/>
        </p:nvSpPr>
        <p:spPr>
          <a:xfrm>
            <a:off x="2243119" y="3594102"/>
            <a:ext cx="8382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Check the alignment of all elements from </a:t>
            </a:r>
            <a:r>
              <a:rPr lang="it-IT" b="1" dirty="0"/>
              <a:t>SBNFLAG01</a:t>
            </a:r>
            <a:r>
              <a:rPr lang="it-IT" dirty="0"/>
              <a:t> up to the </a:t>
            </a:r>
            <a:r>
              <a:rPr lang="it-IT" b="1" dirty="0"/>
              <a:t>undulator entrance</a:t>
            </a:r>
            <a:r>
              <a:rPr lang="it-IT" dirty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Have a </a:t>
            </a:r>
            <a:r>
              <a:rPr lang="it-IT" b="1" dirty="0"/>
              <a:t>reference beam</a:t>
            </a:r>
            <a:r>
              <a:rPr lang="it-IT" dirty="0"/>
              <a:t> available for the </a:t>
            </a:r>
            <a:r>
              <a:rPr lang="it-IT" b="1" dirty="0"/>
              <a:t>commissioning of the beamline</a:t>
            </a:r>
            <a:r>
              <a:rPr lang="it-IT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46698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9F456C-34EC-4C2A-2B73-FE0D814D0E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7BB85485-041E-4B43-6877-EB8654753D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4799" y="121918"/>
            <a:ext cx="11675533" cy="6314440"/>
          </a:xfrm>
        </p:spPr>
        <p:txBody>
          <a:bodyPr>
            <a:noAutofit/>
          </a:bodyPr>
          <a:lstStyle/>
          <a:p>
            <a:pPr algn="r"/>
            <a:r>
              <a:rPr lang="it-IT" sz="2800" b="1" dirty="0"/>
              <a:t>FASCIO DIAGNOSTICA 75pC in cresta, 100 MeV</a:t>
            </a:r>
          </a:p>
          <a:p>
            <a:pPr marL="342900" indent="-342900" algn="l">
              <a:buFont typeface="+mj-lt"/>
              <a:buAutoNum type="arabicPeriod"/>
            </a:pPr>
            <a:r>
              <a:rPr lang="it-IT" sz="1600" dirty="0"/>
              <a:t>Twiss/</a:t>
            </a:r>
            <a:r>
              <a:rPr lang="it-IT" sz="1600" dirty="0" err="1"/>
              <a:t>emittance</a:t>
            </a:r>
            <a:r>
              <a:rPr lang="it-IT" sz="1600" dirty="0"/>
              <a:t> </a:t>
            </a:r>
            <a:r>
              <a:rPr lang="it-IT" sz="1600" dirty="0" err="1"/>
              <a:t>measurement</a:t>
            </a:r>
            <a:r>
              <a:rPr lang="it-IT" sz="1600" dirty="0"/>
              <a:t> </a:t>
            </a:r>
            <a:r>
              <a:rPr lang="it-IT" sz="1600" dirty="0" err="1"/>
              <a:t>before</a:t>
            </a:r>
            <a:r>
              <a:rPr lang="it-IT" sz="1600" dirty="0"/>
              <a:t> </a:t>
            </a:r>
            <a:r>
              <a:rPr lang="it-IT" sz="1600" dirty="0" err="1"/>
              <a:t>dogleg</a:t>
            </a:r>
            <a:r>
              <a:rPr lang="it-IT" sz="1600" dirty="0"/>
              <a:t> ‐ </a:t>
            </a:r>
            <a:r>
              <a:rPr lang="it-IT" sz="1600" dirty="0">
                <a:solidFill>
                  <a:srgbClr val="FF0000"/>
                </a:solidFill>
              </a:rPr>
              <a:t>check </a:t>
            </a:r>
            <a:r>
              <a:rPr lang="it-IT" sz="1600" dirty="0" err="1">
                <a:solidFill>
                  <a:srgbClr val="FF0000"/>
                </a:solidFill>
              </a:rPr>
              <a:t>distances</a:t>
            </a:r>
            <a:endParaRPr lang="it-IT" sz="1600" dirty="0">
              <a:solidFill>
                <a:srgbClr val="FF0000"/>
              </a:solidFill>
            </a:endParaRPr>
          </a:p>
          <a:p>
            <a:pPr marL="342900" indent="-342900" algn="l">
              <a:buFont typeface="+mj-lt"/>
              <a:buAutoNum type="arabicPeriod"/>
            </a:pPr>
            <a:r>
              <a:rPr lang="it-IT" sz="1600" dirty="0"/>
              <a:t>Check </a:t>
            </a:r>
            <a:r>
              <a:rPr lang="it-IT" sz="1600" dirty="0" err="1"/>
              <a:t>all</a:t>
            </a:r>
            <a:r>
              <a:rPr lang="it-IT" sz="1600" dirty="0"/>
              <a:t> </a:t>
            </a:r>
            <a:r>
              <a:rPr lang="it-IT" sz="1600" dirty="0" err="1"/>
              <a:t>diagnostics</a:t>
            </a:r>
            <a:r>
              <a:rPr lang="it-IT" sz="1600" dirty="0"/>
              <a:t>, </a:t>
            </a:r>
            <a:r>
              <a:rPr lang="it-IT" sz="1600" dirty="0" err="1"/>
              <a:t>FLG’s</a:t>
            </a:r>
            <a:r>
              <a:rPr lang="it-IT" sz="1600" dirty="0"/>
              <a:t> </a:t>
            </a:r>
            <a:r>
              <a:rPr lang="it-IT" sz="1600" dirty="0" err="1"/>
              <a:t>motors</a:t>
            </a:r>
            <a:r>
              <a:rPr lang="it-IT" sz="1600" dirty="0"/>
              <a:t> and </a:t>
            </a:r>
            <a:r>
              <a:rPr lang="it-IT" sz="1600" dirty="0" err="1"/>
              <a:t>cameras</a:t>
            </a:r>
            <a:r>
              <a:rPr lang="it-IT" sz="1600" dirty="0"/>
              <a:t>; </a:t>
            </a:r>
            <a:r>
              <a:rPr lang="it-IT" sz="1600" dirty="0" err="1"/>
              <a:t>BPMs</a:t>
            </a:r>
            <a:r>
              <a:rPr lang="it-IT" sz="1600" dirty="0"/>
              <a:t>;</a:t>
            </a:r>
          </a:p>
          <a:p>
            <a:pPr marL="342900" indent="-342900" algn="l">
              <a:buFont typeface="+mj-lt"/>
              <a:buAutoNum type="arabicPeriod"/>
            </a:pPr>
            <a:r>
              <a:rPr lang="it-IT" sz="1600" dirty="0" err="1"/>
              <a:t>Dogleg</a:t>
            </a:r>
            <a:r>
              <a:rPr lang="it-IT" sz="1600" dirty="0"/>
              <a:t> </a:t>
            </a:r>
            <a:r>
              <a:rPr lang="it-IT" sz="1600" dirty="0" err="1"/>
              <a:t>transport</a:t>
            </a:r>
            <a:r>
              <a:rPr lang="it-IT" sz="1600" dirty="0"/>
              <a:t>:  </a:t>
            </a:r>
          </a:p>
          <a:p>
            <a:pPr marL="800100" lvl="1" indent="-342900" algn="l">
              <a:buFont typeface="+mj-lt"/>
              <a:buAutoNum type="arabicPeriod"/>
            </a:pPr>
            <a:r>
              <a:rPr lang="it-IT" sz="1400" i="1" dirty="0"/>
              <a:t>Check on SBFLG02 (</a:t>
            </a:r>
            <a:r>
              <a:rPr lang="it-IT" sz="1400" i="1" dirty="0" err="1"/>
              <a:t>right</a:t>
            </a:r>
            <a:r>
              <a:rPr lang="it-IT" sz="1400" i="1" dirty="0"/>
              <a:t> </a:t>
            </a:r>
            <a:r>
              <a:rPr lang="it-IT" sz="1400" i="1" dirty="0" err="1"/>
              <a:t>before</a:t>
            </a:r>
            <a:r>
              <a:rPr lang="it-IT" sz="1400" i="1" dirty="0"/>
              <a:t> the last </a:t>
            </a:r>
            <a:r>
              <a:rPr lang="it-IT" sz="1400" i="1" dirty="0" err="1"/>
              <a:t>dipole</a:t>
            </a:r>
            <a:r>
              <a:rPr lang="it-IT" sz="1400" i="1" dirty="0"/>
              <a:t>) </a:t>
            </a:r>
          </a:p>
          <a:p>
            <a:pPr marL="1257300" lvl="2" indent="-342900" algn="l">
              <a:buFont typeface="+mj-lt"/>
              <a:buAutoNum type="arabicPeriod"/>
            </a:pPr>
            <a:r>
              <a:rPr lang="it-IT" sz="1050" i="1" dirty="0" err="1"/>
              <a:t>Everything</a:t>
            </a:r>
            <a:r>
              <a:rPr lang="it-IT" sz="1050" i="1" dirty="0"/>
              <a:t> OFF (</a:t>
            </a:r>
            <a:r>
              <a:rPr lang="it-IT" sz="1050" i="1" dirty="0" err="1"/>
              <a:t>cavity</a:t>
            </a:r>
            <a:r>
              <a:rPr lang="it-IT" sz="1050" i="1" dirty="0"/>
              <a:t> </a:t>
            </a:r>
            <a:r>
              <a:rPr lang="it-IT" sz="1050" i="1" dirty="0" err="1"/>
              <a:t>aligned</a:t>
            </a:r>
            <a:r>
              <a:rPr lang="it-IT" sz="1050" i="1" dirty="0"/>
              <a:t> and </a:t>
            </a:r>
            <a:r>
              <a:rPr lang="it-IT" sz="1050" i="1" dirty="0" err="1"/>
              <a:t>magnets</a:t>
            </a:r>
            <a:r>
              <a:rPr lang="it-IT" sz="1050" i="1" dirty="0"/>
              <a:t> OFF) – set the </a:t>
            </a:r>
            <a:r>
              <a:rPr lang="it-IT" sz="1050" i="1" dirty="0" err="1"/>
              <a:t>trajectory</a:t>
            </a:r>
            <a:endParaRPr lang="it-IT" sz="1050" i="1" dirty="0"/>
          </a:p>
          <a:p>
            <a:pPr marL="1257300" lvl="2" indent="-342900" algn="l">
              <a:buFont typeface="+mj-lt"/>
              <a:buAutoNum type="arabicPeriod"/>
            </a:pPr>
            <a:r>
              <a:rPr lang="it-IT" sz="1050" i="1" dirty="0" err="1"/>
              <a:t>Powering</a:t>
            </a:r>
            <a:r>
              <a:rPr lang="it-IT" sz="1050" i="1" dirty="0"/>
              <a:t> in </a:t>
            </a:r>
            <a:r>
              <a:rPr lang="it-IT" sz="1050" i="1" dirty="0" err="1"/>
              <a:t>order</a:t>
            </a:r>
            <a:r>
              <a:rPr lang="it-IT" sz="1050" i="1" dirty="0"/>
              <a:t> the </a:t>
            </a:r>
            <a:r>
              <a:rPr lang="it-IT" sz="1050" i="1" dirty="0" err="1"/>
              <a:t>quadrupoles</a:t>
            </a:r>
            <a:r>
              <a:rPr lang="it-IT" sz="1050" i="1" dirty="0"/>
              <a:t> and fixing the </a:t>
            </a:r>
            <a:r>
              <a:rPr lang="it-IT" sz="1050" i="1" dirty="0" err="1"/>
              <a:t>alignment</a:t>
            </a:r>
            <a:endParaRPr lang="it-IT" sz="1050" i="1" dirty="0"/>
          </a:p>
          <a:p>
            <a:pPr marL="800100" lvl="1" indent="-342900" algn="l">
              <a:buFont typeface="+mj-lt"/>
              <a:buAutoNum type="arabicPeriod"/>
            </a:pPr>
            <a:r>
              <a:rPr lang="it-IT" sz="1400" i="1" dirty="0"/>
              <a:t>Check on SBLFLG03 (</a:t>
            </a:r>
            <a:r>
              <a:rPr lang="it-IT" sz="1400" i="1" dirty="0" err="1"/>
              <a:t>right</a:t>
            </a:r>
            <a:r>
              <a:rPr lang="it-IT" sz="1400" i="1" dirty="0"/>
              <a:t> </a:t>
            </a:r>
            <a:r>
              <a:rPr lang="it-IT" sz="1400" i="1" dirty="0" err="1"/>
              <a:t>before</a:t>
            </a:r>
            <a:r>
              <a:rPr lang="it-IT" sz="1400" i="1" dirty="0"/>
              <a:t> the </a:t>
            </a:r>
            <a:r>
              <a:rPr lang="it-IT" sz="1400" i="1" dirty="0" err="1"/>
              <a:t>undulators</a:t>
            </a:r>
            <a:r>
              <a:rPr lang="it-IT" sz="1400" i="1" dirty="0"/>
              <a:t>)</a:t>
            </a:r>
          </a:p>
          <a:p>
            <a:pPr marL="1257300" lvl="2" indent="-342900" algn="l">
              <a:buFont typeface="+mj-lt"/>
              <a:buAutoNum type="arabicPeriod"/>
            </a:pPr>
            <a:r>
              <a:rPr lang="it-IT" sz="1050" i="1" dirty="0" err="1"/>
              <a:t>Everything</a:t>
            </a:r>
            <a:r>
              <a:rPr lang="it-IT" sz="1050" i="1" dirty="0"/>
              <a:t> OFF – set the </a:t>
            </a:r>
            <a:r>
              <a:rPr lang="it-IT" sz="1050" i="1" dirty="0" err="1"/>
              <a:t>trajectory</a:t>
            </a:r>
            <a:endParaRPr lang="it-IT" sz="1050" i="1" dirty="0"/>
          </a:p>
          <a:p>
            <a:pPr marL="1257300" lvl="2" indent="-342900" algn="l">
              <a:buFont typeface="+mj-lt"/>
              <a:buAutoNum type="arabicPeriod"/>
            </a:pPr>
            <a:r>
              <a:rPr lang="it-IT" sz="1050" i="1" dirty="0" err="1"/>
              <a:t>Powering</a:t>
            </a:r>
            <a:r>
              <a:rPr lang="it-IT" sz="1050" i="1" dirty="0"/>
              <a:t> the </a:t>
            </a:r>
            <a:r>
              <a:rPr lang="it-IT" sz="1050" i="1" dirty="0" err="1"/>
              <a:t>quadrupoles</a:t>
            </a:r>
            <a:r>
              <a:rPr lang="it-IT" sz="1050" i="1" dirty="0"/>
              <a:t> and fixing the </a:t>
            </a:r>
            <a:r>
              <a:rPr lang="it-IT" sz="1050" i="1" dirty="0" err="1"/>
              <a:t>alignment</a:t>
            </a:r>
            <a:endParaRPr lang="it-IT" sz="1050" i="1" dirty="0"/>
          </a:p>
          <a:p>
            <a:pPr marL="342900" indent="-342900" algn="l">
              <a:buFont typeface="+mj-lt"/>
              <a:buAutoNum type="arabicPeriod" startAt="4"/>
            </a:pPr>
            <a:r>
              <a:rPr lang="it-IT" sz="1600" dirty="0"/>
              <a:t>Twiss/</a:t>
            </a:r>
            <a:r>
              <a:rPr lang="it-IT" sz="1600" dirty="0" err="1"/>
              <a:t>emittance</a:t>
            </a:r>
            <a:r>
              <a:rPr lang="it-IT" sz="1600" dirty="0"/>
              <a:t> </a:t>
            </a:r>
            <a:r>
              <a:rPr lang="it-IT" sz="1600" dirty="0" err="1"/>
              <a:t>measurement</a:t>
            </a:r>
            <a:r>
              <a:rPr lang="it-IT" sz="1600" dirty="0"/>
              <a:t> after the </a:t>
            </a:r>
            <a:r>
              <a:rPr lang="it-IT" sz="1600" dirty="0" err="1"/>
              <a:t>dogleg</a:t>
            </a:r>
            <a:r>
              <a:rPr lang="it-IT" sz="1600" dirty="0"/>
              <a:t> ‐ </a:t>
            </a:r>
            <a:r>
              <a:rPr lang="it-IT" sz="1600" dirty="0">
                <a:solidFill>
                  <a:srgbClr val="FF0000"/>
                </a:solidFill>
              </a:rPr>
              <a:t>check </a:t>
            </a:r>
            <a:r>
              <a:rPr lang="it-IT" sz="1600" dirty="0" err="1">
                <a:solidFill>
                  <a:srgbClr val="FF0000"/>
                </a:solidFill>
              </a:rPr>
              <a:t>distances</a:t>
            </a:r>
            <a:endParaRPr lang="it-IT" sz="1600" dirty="0">
              <a:solidFill>
                <a:srgbClr val="FF0000"/>
              </a:solidFill>
            </a:endParaRPr>
          </a:p>
          <a:p>
            <a:pPr algn="l"/>
            <a:r>
              <a:rPr lang="it-IT" sz="1200" dirty="0"/>
              <a:t>-------------------------------------------------</a:t>
            </a:r>
          </a:p>
          <a:p>
            <a:pPr marL="342900" indent="-342900" algn="l">
              <a:buFont typeface="+mj-lt"/>
              <a:buAutoNum type="arabicPeriod" startAt="5"/>
            </a:pPr>
            <a:r>
              <a:rPr lang="it-IT" sz="1600" dirty="0" err="1"/>
              <a:t>Optics</a:t>
            </a:r>
            <a:r>
              <a:rPr lang="it-IT" sz="1600" dirty="0"/>
              <a:t> of in </a:t>
            </a:r>
            <a:r>
              <a:rPr lang="it-IT" sz="1600" dirty="0" err="1"/>
              <a:t>undulators</a:t>
            </a:r>
            <a:r>
              <a:rPr lang="it-IT" sz="1600" dirty="0"/>
              <a:t> </a:t>
            </a:r>
            <a:r>
              <a:rPr lang="it-IT" sz="1600" dirty="0" err="1"/>
              <a:t>transport</a:t>
            </a:r>
            <a:r>
              <a:rPr lang="it-IT" sz="1600" dirty="0"/>
              <a:t> (</a:t>
            </a:r>
            <a:r>
              <a:rPr lang="it-IT" sz="1600" dirty="0" err="1"/>
              <a:t>undulators</a:t>
            </a:r>
            <a:r>
              <a:rPr lang="it-IT" sz="1600" dirty="0"/>
              <a:t> open)</a:t>
            </a:r>
          </a:p>
          <a:p>
            <a:pPr marL="342900" indent="-342900" algn="l">
              <a:buFont typeface="+mj-lt"/>
              <a:buAutoNum type="arabicPeriod" startAt="5"/>
            </a:pPr>
            <a:r>
              <a:rPr lang="it-IT" sz="1600" dirty="0"/>
              <a:t>In </a:t>
            </a:r>
            <a:r>
              <a:rPr lang="it-IT" sz="1600" dirty="0" err="1"/>
              <a:t>undulators</a:t>
            </a:r>
            <a:r>
              <a:rPr lang="it-IT" sz="1600" dirty="0"/>
              <a:t> </a:t>
            </a:r>
            <a:r>
              <a:rPr lang="it-IT" sz="1600" dirty="0" err="1"/>
              <a:t>transport</a:t>
            </a:r>
            <a:r>
              <a:rPr lang="it-IT" sz="1600" dirty="0"/>
              <a:t> – </a:t>
            </a:r>
            <a:r>
              <a:rPr lang="it-IT" sz="1600" dirty="0" err="1"/>
              <a:t>electrons</a:t>
            </a:r>
            <a:r>
              <a:rPr lang="it-IT" sz="1600" dirty="0"/>
              <a:t> </a:t>
            </a:r>
            <a:r>
              <a:rPr lang="it-IT" sz="1600" dirty="0" err="1"/>
              <a:t>visible</a:t>
            </a:r>
            <a:r>
              <a:rPr lang="it-IT" sz="1600" dirty="0"/>
              <a:t> after the </a:t>
            </a:r>
            <a:r>
              <a:rPr lang="it-IT" sz="1600" dirty="0" err="1"/>
              <a:t>undulators</a:t>
            </a:r>
            <a:endParaRPr lang="it-IT" sz="1600" dirty="0"/>
          </a:p>
          <a:p>
            <a:pPr marL="342900" indent="-342900" algn="l">
              <a:buFont typeface="+mj-lt"/>
              <a:buAutoNum type="arabicPeriod" startAt="5"/>
            </a:pPr>
            <a:r>
              <a:rPr lang="it-IT" sz="1600" dirty="0"/>
              <a:t>Check BPM intra </a:t>
            </a:r>
            <a:r>
              <a:rPr lang="it-IT" sz="1600" dirty="0" err="1"/>
              <a:t>undulators</a:t>
            </a:r>
            <a:endParaRPr lang="it-IT" sz="1600" dirty="0"/>
          </a:p>
          <a:p>
            <a:pPr marL="342900" indent="-342900" algn="l">
              <a:buFont typeface="+mj-lt"/>
              <a:buAutoNum type="arabicPeriod" startAt="5"/>
            </a:pPr>
            <a:r>
              <a:rPr lang="it-IT" sz="1600" dirty="0"/>
              <a:t>Test </a:t>
            </a:r>
            <a:r>
              <a:rPr lang="it-IT" sz="1600" dirty="0" err="1"/>
              <a:t>Trajectory</a:t>
            </a:r>
            <a:r>
              <a:rPr lang="it-IT" sz="1600" dirty="0"/>
              <a:t> feedbacks (</a:t>
            </a:r>
            <a:r>
              <a:rPr lang="it-IT" sz="1600" dirty="0" err="1"/>
              <a:t>if</a:t>
            </a:r>
            <a:r>
              <a:rPr lang="it-IT" sz="1600" dirty="0"/>
              <a:t> </a:t>
            </a:r>
            <a:r>
              <a:rPr lang="it-IT" sz="1600" dirty="0" err="1"/>
              <a:t>any</a:t>
            </a:r>
            <a:r>
              <a:rPr lang="it-IT" sz="1600" dirty="0"/>
              <a:t>)</a:t>
            </a:r>
          </a:p>
          <a:p>
            <a:pPr algn="l"/>
            <a:r>
              <a:rPr lang="it-IT" sz="1200" dirty="0"/>
              <a:t>----------------------------------------------------</a:t>
            </a:r>
          </a:p>
          <a:p>
            <a:pPr marL="342900" indent="-342900" algn="l">
              <a:buFont typeface="+mj-lt"/>
              <a:buAutoNum type="arabicPeriod" startAt="9"/>
            </a:pPr>
            <a:r>
              <a:rPr lang="it-IT" sz="1600" dirty="0"/>
              <a:t>Test </a:t>
            </a:r>
            <a:r>
              <a:rPr lang="it-IT" sz="1600" dirty="0" err="1"/>
              <a:t>undulators</a:t>
            </a:r>
            <a:r>
              <a:rPr lang="it-IT" sz="1600" dirty="0"/>
              <a:t> closing procedure</a:t>
            </a:r>
          </a:p>
          <a:p>
            <a:pPr marL="342900" indent="-342900" algn="l">
              <a:buFont typeface="+mj-lt"/>
              <a:buAutoNum type="arabicPeriod" startAt="9"/>
            </a:pPr>
            <a:r>
              <a:rPr lang="it-IT" sz="1600" dirty="0"/>
              <a:t>In </a:t>
            </a:r>
            <a:r>
              <a:rPr lang="it-IT" sz="1600" dirty="0" err="1"/>
              <a:t>undulators</a:t>
            </a:r>
            <a:r>
              <a:rPr lang="it-IT" sz="1600" dirty="0"/>
              <a:t> </a:t>
            </a:r>
            <a:r>
              <a:rPr lang="it-IT" sz="1600" dirty="0" err="1"/>
              <a:t>transport</a:t>
            </a:r>
            <a:r>
              <a:rPr lang="it-IT" sz="1600" dirty="0"/>
              <a:t> – </a:t>
            </a:r>
            <a:r>
              <a:rPr lang="it-IT" sz="1600" dirty="0" err="1"/>
              <a:t>electrons</a:t>
            </a:r>
            <a:r>
              <a:rPr lang="it-IT" sz="1600" dirty="0"/>
              <a:t> </a:t>
            </a:r>
            <a:r>
              <a:rPr lang="it-IT" sz="1600" dirty="0" err="1"/>
              <a:t>visible</a:t>
            </a:r>
            <a:r>
              <a:rPr lang="it-IT" sz="1600" dirty="0"/>
              <a:t> after the </a:t>
            </a:r>
            <a:r>
              <a:rPr lang="it-IT" sz="1600" dirty="0" err="1"/>
              <a:t>undulators</a:t>
            </a:r>
            <a:endParaRPr lang="it-IT" sz="1600" dirty="0"/>
          </a:p>
          <a:p>
            <a:pPr marL="342900" indent="-342900" algn="l">
              <a:buFont typeface="+mj-lt"/>
              <a:buAutoNum type="arabicPeriod" startAt="9"/>
            </a:pPr>
            <a:r>
              <a:rPr lang="it-IT" sz="1600" dirty="0"/>
              <a:t>Check BPM intra </a:t>
            </a:r>
            <a:r>
              <a:rPr lang="it-IT" sz="1600" dirty="0" err="1"/>
              <a:t>undulators</a:t>
            </a:r>
            <a:endParaRPr lang="it-IT" sz="1600" dirty="0"/>
          </a:p>
          <a:p>
            <a:pPr marL="342900" indent="-342900" algn="l">
              <a:buFont typeface="+mj-lt"/>
              <a:buAutoNum type="arabicPeriod" startAt="9"/>
            </a:pPr>
            <a:r>
              <a:rPr lang="it-IT" sz="1600" dirty="0"/>
              <a:t>Test </a:t>
            </a:r>
            <a:r>
              <a:rPr lang="it-IT" sz="1600" dirty="0" err="1"/>
              <a:t>Trajectory</a:t>
            </a:r>
            <a:r>
              <a:rPr lang="it-IT" sz="1600" dirty="0"/>
              <a:t> feedbacks (</a:t>
            </a:r>
            <a:r>
              <a:rPr lang="it-IT" sz="1600" dirty="0" err="1"/>
              <a:t>if</a:t>
            </a:r>
            <a:r>
              <a:rPr lang="it-IT" sz="1600" dirty="0"/>
              <a:t> </a:t>
            </a:r>
            <a:r>
              <a:rPr lang="it-IT" sz="1600" dirty="0" err="1"/>
              <a:t>any</a:t>
            </a:r>
            <a:r>
              <a:rPr lang="it-IT" sz="1600" dirty="0"/>
              <a:t>)</a:t>
            </a:r>
          </a:p>
          <a:p>
            <a:pPr algn="l"/>
            <a:endParaRPr lang="it-IT" sz="1600" dirty="0"/>
          </a:p>
          <a:p>
            <a:pPr algn="l"/>
            <a:endParaRPr lang="it-IT" sz="1600" i="1" dirty="0">
              <a:solidFill>
                <a:schemeClr val="accent3"/>
              </a:solidFill>
            </a:endParaRPr>
          </a:p>
          <a:p>
            <a:pPr algn="l"/>
            <a:endParaRPr lang="it-IT" sz="1600" dirty="0"/>
          </a:p>
          <a:p>
            <a:pPr algn="l"/>
            <a:endParaRPr lang="it-IT" sz="1600" dirty="0"/>
          </a:p>
          <a:p>
            <a:pPr algn="l"/>
            <a:endParaRPr lang="it-IT" sz="1600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43F4A78D-D06F-EF4F-F9FF-544720AC7A9F}"/>
              </a:ext>
            </a:extLst>
          </p:cNvPr>
          <p:cNvSpPr txBox="1"/>
          <p:nvPr/>
        </p:nvSpPr>
        <p:spPr>
          <a:xfrm>
            <a:off x="9042400" y="6244828"/>
            <a:ext cx="30073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1800" dirty="0"/>
              <a:t>Proposta di Luca Giannessi</a:t>
            </a:r>
          </a:p>
        </p:txBody>
      </p:sp>
    </p:spTree>
    <p:extLst>
      <p:ext uri="{BB962C8B-B14F-4D97-AF65-F5344CB8AC3E}">
        <p14:creationId xmlns:p14="http://schemas.microsoft.com/office/powerpoint/2010/main" val="33377916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D7E5E9-FF3C-6BA6-62D3-3AFD2605D3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87491"/>
          </a:xfrm>
        </p:spPr>
        <p:txBody>
          <a:bodyPr>
            <a:normAutofit fontScale="90000"/>
          </a:bodyPr>
          <a:lstStyle/>
          <a:p>
            <a:r>
              <a:rPr lang="it-IT" dirty="0" err="1"/>
              <a:t>Dogleg</a:t>
            </a:r>
            <a:r>
              <a:rPr lang="it-IT" dirty="0"/>
              <a:t> </a:t>
            </a:r>
            <a:r>
              <a:rPr lang="it-IT" dirty="0" err="1"/>
              <a:t>transport</a:t>
            </a:r>
            <a:r>
              <a:rPr lang="it-IT" dirty="0"/>
              <a:t>: 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03593B-FA34-9731-19BB-C0B83853C3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946299"/>
            <a:ext cx="11164186" cy="3015048"/>
          </a:xfrm>
        </p:spPr>
        <p:txBody>
          <a:bodyPr>
            <a:normAutofit fontScale="92500" lnSpcReduction="20000"/>
          </a:bodyPr>
          <a:lstStyle/>
          <a:p>
            <a:pPr marL="342900" indent="-342900">
              <a:buFont typeface="+mj-lt"/>
              <a:buAutoNum type="arabicPeriod"/>
            </a:pPr>
            <a:r>
              <a:rPr lang="it-IT" sz="2000" b="1" i="1" dirty="0">
                <a:solidFill>
                  <a:srgbClr val="C00000"/>
                </a:solidFill>
              </a:rPr>
              <a:t>Match PTL to </a:t>
            </a:r>
            <a:r>
              <a:rPr lang="it-IT" sz="2000" b="1" i="1" dirty="0" err="1">
                <a:solidFill>
                  <a:srgbClr val="C00000"/>
                </a:solidFill>
              </a:rPr>
              <a:t>nominal</a:t>
            </a:r>
            <a:r>
              <a:rPr lang="it-IT" sz="2000" b="1" i="1" dirty="0">
                <a:solidFill>
                  <a:srgbClr val="C00000"/>
                </a:solidFill>
              </a:rPr>
              <a:t> (Gilles WP) – Mark </a:t>
            </a:r>
            <a:r>
              <a:rPr lang="it-IT" sz="2000" b="1" i="1" dirty="0" err="1">
                <a:solidFill>
                  <a:srgbClr val="C00000"/>
                </a:solidFill>
              </a:rPr>
              <a:t>entrance</a:t>
            </a:r>
            <a:r>
              <a:rPr lang="it-IT" sz="2000" b="1" i="1" dirty="0">
                <a:solidFill>
                  <a:srgbClr val="C00000"/>
                </a:solidFill>
              </a:rPr>
              <a:t> </a:t>
            </a:r>
            <a:r>
              <a:rPr lang="it-IT" sz="2000" b="1" i="1" dirty="0" err="1">
                <a:solidFill>
                  <a:srgbClr val="C00000"/>
                </a:solidFill>
              </a:rPr>
              <a:t>reference</a:t>
            </a:r>
            <a:r>
              <a:rPr lang="it-IT" sz="2000" b="1" i="1" dirty="0">
                <a:solidFill>
                  <a:srgbClr val="C00000"/>
                </a:solidFill>
              </a:rPr>
              <a:t> in 1° </a:t>
            </a:r>
            <a:r>
              <a:rPr lang="it-IT" sz="2000" b="1" i="1" dirty="0" err="1">
                <a:solidFill>
                  <a:srgbClr val="C00000"/>
                </a:solidFill>
              </a:rPr>
              <a:t>dipole</a:t>
            </a:r>
            <a:r>
              <a:rPr lang="it-IT" sz="2000" b="1" i="1" dirty="0">
                <a:solidFill>
                  <a:srgbClr val="C00000"/>
                </a:solidFill>
              </a:rPr>
              <a:t>. 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2100" i="1" dirty="0" err="1"/>
              <a:t>All</a:t>
            </a:r>
            <a:r>
              <a:rPr lang="it-IT" sz="2100" i="1" dirty="0"/>
              <a:t> SBNQ off - </a:t>
            </a:r>
            <a:r>
              <a:rPr lang="it-IT" sz="2100" i="1" dirty="0" err="1"/>
              <a:t>Transport</a:t>
            </a:r>
            <a:r>
              <a:rPr lang="it-IT" sz="2100" i="1" dirty="0"/>
              <a:t> to SBFLG02  &amp; CENTER (</a:t>
            </a:r>
            <a:r>
              <a:rPr lang="it-IT" sz="2100" i="1" dirty="0" err="1"/>
              <a:t>right</a:t>
            </a:r>
            <a:r>
              <a:rPr lang="it-IT" sz="2100" i="1" dirty="0"/>
              <a:t> </a:t>
            </a:r>
            <a:r>
              <a:rPr lang="it-IT" sz="2100" i="1" dirty="0" err="1"/>
              <a:t>before</a:t>
            </a:r>
            <a:r>
              <a:rPr lang="it-IT" sz="2100" i="1" dirty="0"/>
              <a:t> the last </a:t>
            </a:r>
            <a:r>
              <a:rPr lang="it-IT" sz="2100" i="1" dirty="0" err="1"/>
              <a:t>dipole</a:t>
            </a:r>
            <a:r>
              <a:rPr lang="it-IT" sz="2100" i="1" dirty="0"/>
              <a:t>)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2000" i="1" dirty="0" err="1"/>
              <a:t>All</a:t>
            </a:r>
            <a:r>
              <a:rPr lang="it-IT" sz="2000" i="1" dirty="0"/>
              <a:t> SBNQ off– </a:t>
            </a:r>
            <a:r>
              <a:rPr lang="it-IT" sz="2000" i="1" dirty="0" err="1"/>
              <a:t>align</a:t>
            </a:r>
            <a:r>
              <a:rPr lang="it-IT" sz="2000" i="1" dirty="0"/>
              <a:t> SBNQUA01 X &amp;Y </a:t>
            </a:r>
            <a:r>
              <a:rPr lang="it-IT" sz="2000" i="1" dirty="0" err="1"/>
              <a:t>using</a:t>
            </a:r>
            <a:r>
              <a:rPr lang="it-IT" sz="2000" i="1" dirty="0"/>
              <a:t> SBFLG01 &amp; SBFLG02 (large in x for </a:t>
            </a:r>
            <a:r>
              <a:rPr lang="it-IT" sz="2000" i="1" dirty="0" err="1"/>
              <a:t>dispersion</a:t>
            </a:r>
            <a:r>
              <a:rPr lang="it-IT" sz="2000" i="1" dirty="0"/>
              <a:t>)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2000" i="1" dirty="0" err="1"/>
              <a:t>All</a:t>
            </a:r>
            <a:r>
              <a:rPr lang="it-IT" sz="2000" i="1" dirty="0"/>
              <a:t> SBNQ off– </a:t>
            </a:r>
            <a:r>
              <a:rPr lang="it-IT" sz="2000" i="1" dirty="0" err="1"/>
              <a:t>align</a:t>
            </a:r>
            <a:r>
              <a:rPr lang="it-IT" sz="2000" i="1" dirty="0"/>
              <a:t> SBNQUA02, SBNQUA03,  in Y </a:t>
            </a:r>
            <a:r>
              <a:rPr lang="it-IT" sz="2000" i="1" dirty="0" err="1"/>
              <a:t>using</a:t>
            </a:r>
            <a:r>
              <a:rPr lang="it-IT" sz="2000" i="1" dirty="0"/>
              <a:t> SBFLG02 (</a:t>
            </a:r>
            <a:r>
              <a:rPr lang="it-IT" sz="2000" i="1" dirty="0" err="1"/>
              <a:t>only</a:t>
            </a:r>
            <a:r>
              <a:rPr lang="it-IT" sz="2000" i="1" dirty="0"/>
              <a:t> in Y </a:t>
            </a:r>
            <a:r>
              <a:rPr lang="it-IT" sz="2000" i="1" dirty="0" err="1"/>
              <a:t>because</a:t>
            </a:r>
            <a:r>
              <a:rPr lang="it-IT" sz="2000" i="1" dirty="0"/>
              <a:t> </a:t>
            </a:r>
            <a:r>
              <a:rPr lang="it-IT" sz="2000" i="1" dirty="0" err="1"/>
              <a:t>beam</a:t>
            </a:r>
            <a:r>
              <a:rPr lang="it-IT" sz="2000" i="1" dirty="0"/>
              <a:t> </a:t>
            </a:r>
            <a:r>
              <a:rPr lang="it-IT" sz="2000" i="1" dirty="0" err="1"/>
              <a:t>is</a:t>
            </a:r>
            <a:r>
              <a:rPr lang="it-IT" sz="2000" i="1" dirty="0"/>
              <a:t> large in X for </a:t>
            </a:r>
            <a:r>
              <a:rPr lang="it-IT" sz="2000" i="1" dirty="0" err="1"/>
              <a:t>dispersion</a:t>
            </a:r>
            <a:r>
              <a:rPr lang="it-IT" sz="2000" i="1" dirty="0"/>
              <a:t>)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2000" i="1" dirty="0" err="1"/>
              <a:t>All</a:t>
            </a:r>
            <a:r>
              <a:rPr lang="it-IT" sz="2000" i="1" dirty="0"/>
              <a:t> SBNQ off </a:t>
            </a:r>
            <a:r>
              <a:rPr lang="it-IT" sz="2000" i="1" dirty="0" err="1"/>
              <a:t>except</a:t>
            </a:r>
            <a:r>
              <a:rPr lang="it-IT" sz="2000" i="1" dirty="0"/>
              <a:t> SBNQUA01 (SBNQUA01 =</a:t>
            </a:r>
            <a:r>
              <a:rPr lang="it-IT" sz="2000" i="1" dirty="0" err="1"/>
              <a:t>nominal</a:t>
            </a:r>
            <a:r>
              <a:rPr lang="it-IT" sz="2000" i="1" dirty="0"/>
              <a:t>, -&gt;  </a:t>
            </a:r>
            <a:r>
              <a:rPr lang="it-IT" sz="2000" i="1" dirty="0" err="1"/>
              <a:t>beam</a:t>
            </a:r>
            <a:r>
              <a:rPr lang="it-IT" sz="2000" i="1" dirty="0"/>
              <a:t> </a:t>
            </a:r>
            <a:r>
              <a:rPr lang="it-IT" sz="2000" i="1" dirty="0" err="1"/>
              <a:t>contained</a:t>
            </a:r>
            <a:r>
              <a:rPr lang="it-IT" sz="2000" i="1" dirty="0"/>
              <a:t> in X, large in Y – </a:t>
            </a:r>
            <a:r>
              <a:rPr lang="it-IT" sz="2000" i="1" dirty="0" err="1"/>
              <a:t>align</a:t>
            </a:r>
            <a:r>
              <a:rPr lang="it-IT" sz="2000" i="1" dirty="0"/>
              <a:t> SBNQUA02, SBNQUA03, in X </a:t>
            </a:r>
            <a:r>
              <a:rPr lang="it-IT" sz="2000" i="1" dirty="0" err="1"/>
              <a:t>using</a:t>
            </a:r>
            <a:r>
              <a:rPr lang="it-IT" sz="2000" i="1" dirty="0"/>
              <a:t> SBFLG02 (</a:t>
            </a:r>
            <a:r>
              <a:rPr lang="it-IT" sz="2000" i="1" dirty="0" err="1"/>
              <a:t>only</a:t>
            </a:r>
            <a:r>
              <a:rPr lang="it-IT" sz="2000" i="1" dirty="0"/>
              <a:t> in X </a:t>
            </a:r>
            <a:r>
              <a:rPr lang="it-IT" sz="2000" i="1" dirty="0" err="1"/>
              <a:t>because</a:t>
            </a:r>
            <a:r>
              <a:rPr lang="it-IT" sz="2000" i="1" dirty="0"/>
              <a:t> </a:t>
            </a:r>
            <a:r>
              <a:rPr lang="it-IT" sz="2000" i="1" dirty="0" err="1"/>
              <a:t>beam</a:t>
            </a:r>
            <a:r>
              <a:rPr lang="it-IT" sz="2000" i="1" dirty="0"/>
              <a:t> </a:t>
            </a:r>
            <a:r>
              <a:rPr lang="it-IT" sz="2000" i="1" dirty="0" err="1"/>
              <a:t>is</a:t>
            </a:r>
            <a:r>
              <a:rPr lang="it-IT" sz="2000" i="1" dirty="0"/>
              <a:t> large in Y for </a:t>
            </a:r>
            <a:r>
              <a:rPr lang="it-IT" sz="2000" i="1" dirty="0" err="1"/>
              <a:t>defocusing</a:t>
            </a:r>
            <a:r>
              <a:rPr lang="it-IT" sz="2000" i="1" dirty="0"/>
              <a:t> of SBNQUA01)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2000" i="1" dirty="0" err="1"/>
              <a:t>Tune</a:t>
            </a:r>
            <a:r>
              <a:rPr lang="it-IT" sz="2000" i="1" dirty="0"/>
              <a:t> SBNQ  1,2,3 chicane to </a:t>
            </a:r>
            <a:r>
              <a:rPr lang="it-IT" sz="2000" i="1" dirty="0" err="1"/>
              <a:t>nominal</a:t>
            </a:r>
            <a:r>
              <a:rPr lang="it-IT" sz="2000" i="1" dirty="0"/>
              <a:t> setting </a:t>
            </a:r>
            <a:r>
              <a:rPr lang="it-IT" sz="2000" i="1" dirty="0" err="1"/>
              <a:t>dispersion</a:t>
            </a:r>
            <a:r>
              <a:rPr lang="it-IT" sz="2000" i="1" dirty="0"/>
              <a:t> off. </a:t>
            </a:r>
            <a:r>
              <a:rPr lang="it-IT" sz="2000" i="1" dirty="0" err="1"/>
              <a:t>Transport</a:t>
            </a:r>
            <a:r>
              <a:rPr lang="it-IT" sz="2000" i="1" dirty="0"/>
              <a:t> the </a:t>
            </a:r>
            <a:r>
              <a:rPr lang="it-IT" sz="2000" i="1" dirty="0" err="1"/>
              <a:t>beam</a:t>
            </a:r>
            <a:r>
              <a:rPr lang="it-IT" sz="2000" i="1" dirty="0"/>
              <a:t> to SBFLG03 with SBNQ 4,5,6,7 off. Center </a:t>
            </a:r>
            <a:r>
              <a:rPr lang="it-IT" sz="2000" i="1" dirty="0" err="1"/>
              <a:t>beam</a:t>
            </a:r>
            <a:r>
              <a:rPr lang="it-IT" sz="2000" i="1" dirty="0"/>
              <a:t> on SBFLG03, </a:t>
            </a:r>
            <a:r>
              <a:rPr lang="it-IT" sz="2000" i="1" dirty="0" err="1"/>
              <a:t>attempt</a:t>
            </a:r>
            <a:r>
              <a:rPr lang="it-IT" sz="2000" i="1" dirty="0"/>
              <a:t> </a:t>
            </a:r>
            <a:r>
              <a:rPr lang="it-IT" sz="2000" i="1" dirty="0" err="1"/>
              <a:t>transport</a:t>
            </a:r>
            <a:r>
              <a:rPr lang="it-IT" sz="2000" i="1" dirty="0"/>
              <a:t> to SBFLG04 with UM open. Set a </a:t>
            </a:r>
            <a:r>
              <a:rPr lang="it-IT" sz="2000" i="1" dirty="0" err="1"/>
              <a:t>straight</a:t>
            </a:r>
            <a:r>
              <a:rPr lang="it-IT" sz="2000" i="1" dirty="0"/>
              <a:t> line. 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2000" i="1" dirty="0" err="1"/>
              <a:t>Align</a:t>
            </a:r>
            <a:r>
              <a:rPr lang="it-IT" sz="2000" i="1" dirty="0"/>
              <a:t> SBNQ 4,5,6,7 to the </a:t>
            </a:r>
            <a:r>
              <a:rPr lang="it-IT" sz="2000" i="1" dirty="0" err="1"/>
              <a:t>straight</a:t>
            </a:r>
            <a:r>
              <a:rPr lang="it-IT" sz="2000" i="1" dirty="0"/>
              <a:t> line </a:t>
            </a:r>
            <a:r>
              <a:rPr lang="it-IT" sz="2000" i="1" dirty="0" err="1"/>
              <a:t>using</a:t>
            </a:r>
            <a:r>
              <a:rPr lang="it-IT" sz="2000" i="1" dirty="0"/>
              <a:t> </a:t>
            </a:r>
            <a:r>
              <a:rPr lang="it-IT" sz="2000" i="1" dirty="0" err="1"/>
              <a:t>reference</a:t>
            </a:r>
            <a:r>
              <a:rPr lang="it-IT" sz="2000" i="1" dirty="0"/>
              <a:t> in SBFLG04 </a:t>
            </a:r>
          </a:p>
          <a:p>
            <a:pPr marL="457200" lvl="1" indent="0">
              <a:buNone/>
            </a:pPr>
            <a:endParaRPr lang="it-IT" sz="1400" i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5BCD2C7-7D14-4B8B-BEAD-0176340FE6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77" y="3849451"/>
            <a:ext cx="12168823" cy="289733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9F817D5-3AA4-308D-3C2D-E8DBE5273467}"/>
              </a:ext>
            </a:extLst>
          </p:cNvPr>
          <p:cNvSpPr txBox="1"/>
          <p:nvPr/>
        </p:nvSpPr>
        <p:spPr>
          <a:xfrm>
            <a:off x="7018638" y="3855309"/>
            <a:ext cx="19474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SBNQUA04,05,06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0EEB82B-0D4B-808C-9256-44F4E7734558}"/>
              </a:ext>
            </a:extLst>
          </p:cNvPr>
          <p:cNvSpPr txBox="1"/>
          <p:nvPr/>
        </p:nvSpPr>
        <p:spPr>
          <a:xfrm>
            <a:off x="2092411" y="6170142"/>
            <a:ext cx="1258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SBNFLG01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45EF99-1BD8-8A55-B2D5-78CF6A1BEDD8}"/>
              </a:ext>
            </a:extLst>
          </p:cNvPr>
          <p:cNvSpPr txBox="1"/>
          <p:nvPr/>
        </p:nvSpPr>
        <p:spPr>
          <a:xfrm>
            <a:off x="5692347" y="5741774"/>
            <a:ext cx="1258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SBNFLG02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880CB3A-94A1-7E91-D712-FFFD286CB435}"/>
              </a:ext>
            </a:extLst>
          </p:cNvPr>
          <p:cNvSpPr txBox="1"/>
          <p:nvPr/>
        </p:nvSpPr>
        <p:spPr>
          <a:xfrm>
            <a:off x="8200767" y="5185721"/>
            <a:ext cx="1258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SBNFLG03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287DA87-2077-C9D2-29D8-DDC80CB1D43B}"/>
              </a:ext>
            </a:extLst>
          </p:cNvPr>
          <p:cNvSpPr txBox="1"/>
          <p:nvPr/>
        </p:nvSpPr>
        <p:spPr>
          <a:xfrm>
            <a:off x="10758616" y="5222792"/>
            <a:ext cx="1258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SBNFLG04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5B6B2E1-0062-1C42-58A1-284A0EE7AA72}"/>
              </a:ext>
            </a:extLst>
          </p:cNvPr>
          <p:cNvCxnSpPr>
            <a:cxnSpLocks/>
            <a:stCxn id="9" idx="0"/>
          </p:cNvCxnSpPr>
          <p:nvPr/>
        </p:nvCxnSpPr>
        <p:spPr>
          <a:xfrm flipH="1" flipV="1">
            <a:off x="2693773" y="5585254"/>
            <a:ext cx="28041" cy="584888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C9CD8C4-6F92-A01B-823F-F46DA9C2E88B}"/>
              </a:ext>
            </a:extLst>
          </p:cNvPr>
          <p:cNvCxnSpPr>
            <a:cxnSpLocks/>
            <a:stCxn id="10" idx="0"/>
          </p:cNvCxnSpPr>
          <p:nvPr/>
        </p:nvCxnSpPr>
        <p:spPr>
          <a:xfrm flipH="1" flipV="1">
            <a:off x="5982778" y="4759459"/>
            <a:ext cx="338972" cy="982315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0935AB1B-4CC5-FEEB-7A80-26E2B0E5B809}"/>
              </a:ext>
            </a:extLst>
          </p:cNvPr>
          <p:cNvCxnSpPr>
            <a:cxnSpLocks/>
          </p:cNvCxnSpPr>
          <p:nvPr/>
        </p:nvCxnSpPr>
        <p:spPr>
          <a:xfrm flipV="1">
            <a:off x="8853568" y="4610603"/>
            <a:ext cx="0" cy="535555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96927852-AB7D-E6FF-B76D-0755C8FECB74}"/>
              </a:ext>
            </a:extLst>
          </p:cNvPr>
          <p:cNvCxnSpPr>
            <a:cxnSpLocks/>
            <a:stCxn id="12" idx="0"/>
          </p:cNvCxnSpPr>
          <p:nvPr/>
        </p:nvCxnSpPr>
        <p:spPr>
          <a:xfrm flipV="1">
            <a:off x="11388019" y="4433777"/>
            <a:ext cx="803981" cy="789015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12766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29EF9B-A7B4-AE18-AA50-1373E1893F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AEFDDD-6F3A-56A6-E7BD-9B3423118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87491"/>
          </a:xfrm>
        </p:spPr>
        <p:txBody>
          <a:bodyPr>
            <a:normAutofit fontScale="90000"/>
          </a:bodyPr>
          <a:lstStyle/>
          <a:p>
            <a:r>
              <a:rPr lang="it-IT" dirty="0" err="1"/>
              <a:t>Dogleg</a:t>
            </a:r>
            <a:r>
              <a:rPr lang="it-IT" dirty="0"/>
              <a:t> </a:t>
            </a:r>
            <a:r>
              <a:rPr lang="it-IT" dirty="0" err="1"/>
              <a:t>transport</a:t>
            </a:r>
            <a:r>
              <a:rPr lang="it-IT" dirty="0"/>
              <a:t>: 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571B95-39D6-BA90-9E2A-1D780645DD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946299"/>
            <a:ext cx="11164186" cy="3015048"/>
          </a:xfrm>
        </p:spPr>
        <p:txBody>
          <a:bodyPr>
            <a:normAutofit fontScale="92500" lnSpcReduction="20000"/>
          </a:bodyPr>
          <a:lstStyle/>
          <a:p>
            <a:pPr marL="342900" indent="-342900">
              <a:buFont typeface="+mj-lt"/>
              <a:buAutoNum type="arabicPeriod"/>
            </a:pPr>
            <a:r>
              <a:rPr lang="it-IT" sz="2000" i="1" dirty="0"/>
              <a:t>Match PTL to </a:t>
            </a:r>
            <a:r>
              <a:rPr lang="it-IT" sz="2000" i="1" dirty="0" err="1"/>
              <a:t>nominal</a:t>
            </a:r>
            <a:r>
              <a:rPr lang="it-IT" sz="2000" i="1" dirty="0"/>
              <a:t> (Gilles WP)</a:t>
            </a:r>
            <a:r>
              <a:rPr lang="it-IT" sz="2000" dirty="0"/>
              <a:t> – Mark </a:t>
            </a:r>
            <a:r>
              <a:rPr lang="it-IT" sz="2000" dirty="0" err="1"/>
              <a:t>entrance</a:t>
            </a:r>
            <a:r>
              <a:rPr lang="it-IT" sz="2000" dirty="0"/>
              <a:t> </a:t>
            </a:r>
            <a:r>
              <a:rPr lang="it-IT" sz="2000" dirty="0" err="1"/>
              <a:t>reference</a:t>
            </a:r>
            <a:r>
              <a:rPr lang="it-IT" sz="2000" dirty="0"/>
              <a:t> in 1° </a:t>
            </a:r>
            <a:r>
              <a:rPr lang="it-IT" sz="2000" dirty="0" err="1"/>
              <a:t>dipole</a:t>
            </a:r>
            <a:r>
              <a:rPr lang="it-IT" sz="2000" dirty="0"/>
              <a:t>. 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2000" b="1" i="1" dirty="0" err="1">
                <a:solidFill>
                  <a:srgbClr val="C00000"/>
                </a:solidFill>
              </a:rPr>
              <a:t>All</a:t>
            </a:r>
            <a:r>
              <a:rPr lang="it-IT" sz="2000" b="1" i="1" dirty="0">
                <a:solidFill>
                  <a:srgbClr val="C00000"/>
                </a:solidFill>
              </a:rPr>
              <a:t> SBNQ off - </a:t>
            </a:r>
            <a:r>
              <a:rPr lang="it-IT" sz="2000" b="1" i="1" dirty="0" err="1">
                <a:solidFill>
                  <a:srgbClr val="C00000"/>
                </a:solidFill>
              </a:rPr>
              <a:t>Transport</a:t>
            </a:r>
            <a:r>
              <a:rPr lang="it-IT" sz="2000" b="1" i="1" dirty="0">
                <a:solidFill>
                  <a:srgbClr val="C00000"/>
                </a:solidFill>
              </a:rPr>
              <a:t> to SBFLG02  &amp; CENTER (</a:t>
            </a:r>
            <a:r>
              <a:rPr lang="it-IT" sz="2000" b="1" i="1" dirty="0" err="1">
                <a:solidFill>
                  <a:srgbClr val="C00000"/>
                </a:solidFill>
              </a:rPr>
              <a:t>right</a:t>
            </a:r>
            <a:r>
              <a:rPr lang="it-IT" sz="2000" b="1" i="1" dirty="0">
                <a:solidFill>
                  <a:srgbClr val="C00000"/>
                </a:solidFill>
              </a:rPr>
              <a:t> </a:t>
            </a:r>
            <a:r>
              <a:rPr lang="it-IT" sz="2000" b="1" i="1" dirty="0" err="1">
                <a:solidFill>
                  <a:srgbClr val="C00000"/>
                </a:solidFill>
              </a:rPr>
              <a:t>before</a:t>
            </a:r>
            <a:r>
              <a:rPr lang="it-IT" sz="2000" b="1" i="1" dirty="0">
                <a:solidFill>
                  <a:srgbClr val="C00000"/>
                </a:solidFill>
              </a:rPr>
              <a:t> the last </a:t>
            </a:r>
            <a:r>
              <a:rPr lang="it-IT" sz="2000" b="1" i="1" dirty="0" err="1">
                <a:solidFill>
                  <a:srgbClr val="C00000"/>
                </a:solidFill>
              </a:rPr>
              <a:t>dipole</a:t>
            </a:r>
            <a:r>
              <a:rPr lang="it-IT" sz="2000" b="1" i="1" dirty="0">
                <a:solidFill>
                  <a:srgbClr val="C00000"/>
                </a:solidFill>
              </a:rPr>
              <a:t>)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2000" i="1" dirty="0" err="1"/>
              <a:t>All</a:t>
            </a:r>
            <a:r>
              <a:rPr lang="it-IT" sz="2000" i="1" dirty="0"/>
              <a:t> SBNQ off– </a:t>
            </a:r>
            <a:r>
              <a:rPr lang="it-IT" sz="2000" i="1" dirty="0" err="1"/>
              <a:t>align</a:t>
            </a:r>
            <a:r>
              <a:rPr lang="it-IT" sz="2000" i="1" dirty="0"/>
              <a:t> SBNQUA01 X &amp;Y </a:t>
            </a:r>
            <a:r>
              <a:rPr lang="it-IT" sz="2000" i="1" dirty="0" err="1"/>
              <a:t>using</a:t>
            </a:r>
            <a:r>
              <a:rPr lang="it-IT" sz="2000" i="1" dirty="0"/>
              <a:t> SBFLG01 &amp; SBFLG02 (large in x for </a:t>
            </a:r>
            <a:r>
              <a:rPr lang="it-IT" sz="2000" i="1" dirty="0" err="1"/>
              <a:t>dispersion</a:t>
            </a:r>
            <a:r>
              <a:rPr lang="it-IT" sz="2000" i="1" dirty="0"/>
              <a:t>)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2000" i="1" dirty="0" err="1"/>
              <a:t>All</a:t>
            </a:r>
            <a:r>
              <a:rPr lang="it-IT" sz="2000" i="1" dirty="0"/>
              <a:t> SBNQ off– </a:t>
            </a:r>
            <a:r>
              <a:rPr lang="it-IT" sz="2000" i="1" dirty="0" err="1"/>
              <a:t>align</a:t>
            </a:r>
            <a:r>
              <a:rPr lang="it-IT" sz="2000" i="1" dirty="0"/>
              <a:t> SBNQUA02, SBNQUA03,  in Y </a:t>
            </a:r>
            <a:r>
              <a:rPr lang="it-IT" sz="2000" i="1" dirty="0" err="1"/>
              <a:t>using</a:t>
            </a:r>
            <a:r>
              <a:rPr lang="it-IT" sz="2000" i="1" dirty="0"/>
              <a:t> SBFLG02 (</a:t>
            </a:r>
            <a:r>
              <a:rPr lang="it-IT" sz="2000" i="1" dirty="0" err="1"/>
              <a:t>only</a:t>
            </a:r>
            <a:r>
              <a:rPr lang="it-IT" sz="2000" i="1" dirty="0"/>
              <a:t> in Y </a:t>
            </a:r>
            <a:r>
              <a:rPr lang="it-IT" sz="2000" i="1" dirty="0" err="1"/>
              <a:t>because</a:t>
            </a:r>
            <a:r>
              <a:rPr lang="it-IT" sz="2000" i="1" dirty="0"/>
              <a:t> </a:t>
            </a:r>
            <a:r>
              <a:rPr lang="it-IT" sz="2000" i="1" dirty="0" err="1"/>
              <a:t>beam</a:t>
            </a:r>
            <a:r>
              <a:rPr lang="it-IT" sz="2000" i="1" dirty="0"/>
              <a:t> </a:t>
            </a:r>
            <a:r>
              <a:rPr lang="it-IT" sz="2000" i="1" dirty="0" err="1"/>
              <a:t>is</a:t>
            </a:r>
            <a:r>
              <a:rPr lang="it-IT" sz="2000" i="1" dirty="0"/>
              <a:t> large in X for </a:t>
            </a:r>
            <a:r>
              <a:rPr lang="it-IT" sz="2000" i="1" dirty="0" err="1"/>
              <a:t>dispersion</a:t>
            </a:r>
            <a:r>
              <a:rPr lang="it-IT" sz="2000" i="1" dirty="0"/>
              <a:t>)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2000" i="1" dirty="0" err="1"/>
              <a:t>All</a:t>
            </a:r>
            <a:r>
              <a:rPr lang="it-IT" sz="2000" i="1" dirty="0"/>
              <a:t> SBNQ off </a:t>
            </a:r>
            <a:r>
              <a:rPr lang="it-IT" sz="2000" i="1" dirty="0" err="1"/>
              <a:t>except</a:t>
            </a:r>
            <a:r>
              <a:rPr lang="it-IT" sz="2000" i="1" dirty="0"/>
              <a:t> SBNQUA01 (SBNQUA01 =</a:t>
            </a:r>
            <a:r>
              <a:rPr lang="it-IT" sz="2000" i="1" dirty="0" err="1"/>
              <a:t>nominal</a:t>
            </a:r>
            <a:r>
              <a:rPr lang="it-IT" sz="2000" i="1" dirty="0"/>
              <a:t>, -&gt;  </a:t>
            </a:r>
            <a:r>
              <a:rPr lang="it-IT" sz="2000" i="1" dirty="0" err="1"/>
              <a:t>beam</a:t>
            </a:r>
            <a:r>
              <a:rPr lang="it-IT" sz="2000" i="1" dirty="0"/>
              <a:t> </a:t>
            </a:r>
            <a:r>
              <a:rPr lang="it-IT" sz="2000" i="1" dirty="0" err="1"/>
              <a:t>contained</a:t>
            </a:r>
            <a:r>
              <a:rPr lang="it-IT" sz="2000" i="1" dirty="0"/>
              <a:t> in X, large in Y – </a:t>
            </a:r>
            <a:r>
              <a:rPr lang="it-IT" sz="2000" i="1" dirty="0" err="1"/>
              <a:t>align</a:t>
            </a:r>
            <a:r>
              <a:rPr lang="it-IT" sz="2000" i="1" dirty="0"/>
              <a:t> SBNQUA02, SBNQUA03, in X </a:t>
            </a:r>
            <a:r>
              <a:rPr lang="it-IT" sz="2000" i="1" dirty="0" err="1"/>
              <a:t>using</a:t>
            </a:r>
            <a:r>
              <a:rPr lang="it-IT" sz="2000" i="1" dirty="0"/>
              <a:t> SBFLG02 (</a:t>
            </a:r>
            <a:r>
              <a:rPr lang="it-IT" sz="2000" i="1" dirty="0" err="1"/>
              <a:t>only</a:t>
            </a:r>
            <a:r>
              <a:rPr lang="it-IT" sz="2000" i="1" dirty="0"/>
              <a:t> in X </a:t>
            </a:r>
            <a:r>
              <a:rPr lang="it-IT" sz="2000" i="1" dirty="0" err="1"/>
              <a:t>because</a:t>
            </a:r>
            <a:r>
              <a:rPr lang="it-IT" sz="2000" i="1" dirty="0"/>
              <a:t> </a:t>
            </a:r>
            <a:r>
              <a:rPr lang="it-IT" sz="2000" i="1" dirty="0" err="1"/>
              <a:t>beam</a:t>
            </a:r>
            <a:r>
              <a:rPr lang="it-IT" sz="2000" i="1" dirty="0"/>
              <a:t> </a:t>
            </a:r>
            <a:r>
              <a:rPr lang="it-IT" sz="2000" i="1" dirty="0" err="1"/>
              <a:t>is</a:t>
            </a:r>
            <a:r>
              <a:rPr lang="it-IT" sz="2000" i="1" dirty="0"/>
              <a:t> large in Y for </a:t>
            </a:r>
            <a:r>
              <a:rPr lang="it-IT" sz="2000" i="1" dirty="0" err="1"/>
              <a:t>defocusing</a:t>
            </a:r>
            <a:r>
              <a:rPr lang="it-IT" sz="2000" i="1" dirty="0"/>
              <a:t> of SBNQUA01)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2000" i="1" dirty="0" err="1"/>
              <a:t>Tune</a:t>
            </a:r>
            <a:r>
              <a:rPr lang="it-IT" sz="2000" i="1" dirty="0"/>
              <a:t> SBNQ  1,2,3 chicane to </a:t>
            </a:r>
            <a:r>
              <a:rPr lang="it-IT" sz="2000" i="1" dirty="0" err="1"/>
              <a:t>nominal</a:t>
            </a:r>
            <a:r>
              <a:rPr lang="it-IT" sz="2000" i="1" dirty="0"/>
              <a:t> setting </a:t>
            </a:r>
            <a:r>
              <a:rPr lang="it-IT" sz="2000" i="1" dirty="0" err="1"/>
              <a:t>dispersion</a:t>
            </a:r>
            <a:r>
              <a:rPr lang="it-IT" sz="2000" i="1" dirty="0"/>
              <a:t> off. </a:t>
            </a:r>
            <a:r>
              <a:rPr lang="it-IT" sz="2000" i="1" dirty="0" err="1"/>
              <a:t>Transport</a:t>
            </a:r>
            <a:r>
              <a:rPr lang="it-IT" sz="2000" i="1" dirty="0"/>
              <a:t> the </a:t>
            </a:r>
            <a:r>
              <a:rPr lang="it-IT" sz="2000" i="1" dirty="0" err="1"/>
              <a:t>beam</a:t>
            </a:r>
            <a:r>
              <a:rPr lang="it-IT" sz="2000" i="1" dirty="0"/>
              <a:t> to SBFLG03 with SBNQ 4,5,6,7 off. Center </a:t>
            </a:r>
            <a:r>
              <a:rPr lang="it-IT" sz="2000" i="1" dirty="0" err="1"/>
              <a:t>beam</a:t>
            </a:r>
            <a:r>
              <a:rPr lang="it-IT" sz="2000" i="1" dirty="0"/>
              <a:t> on SBFLG03, </a:t>
            </a:r>
            <a:r>
              <a:rPr lang="it-IT" sz="2000" i="1" dirty="0" err="1"/>
              <a:t>attempt</a:t>
            </a:r>
            <a:r>
              <a:rPr lang="it-IT" sz="2000" i="1" dirty="0"/>
              <a:t> </a:t>
            </a:r>
            <a:r>
              <a:rPr lang="it-IT" sz="2000" i="1" dirty="0" err="1"/>
              <a:t>transport</a:t>
            </a:r>
            <a:r>
              <a:rPr lang="it-IT" sz="2000" i="1" dirty="0"/>
              <a:t> to SBFLG04 with UM open. Set a </a:t>
            </a:r>
            <a:r>
              <a:rPr lang="it-IT" sz="2000" i="1" dirty="0" err="1"/>
              <a:t>straight</a:t>
            </a:r>
            <a:r>
              <a:rPr lang="it-IT" sz="2000" i="1" dirty="0"/>
              <a:t> line. 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2000" i="1" dirty="0" err="1"/>
              <a:t>Align</a:t>
            </a:r>
            <a:r>
              <a:rPr lang="it-IT" sz="2000" i="1" dirty="0"/>
              <a:t> SBNQ 4,5,6,7 to the </a:t>
            </a:r>
            <a:r>
              <a:rPr lang="it-IT" sz="2000" i="1" dirty="0" err="1"/>
              <a:t>straight</a:t>
            </a:r>
            <a:r>
              <a:rPr lang="it-IT" sz="2000" i="1" dirty="0"/>
              <a:t> line </a:t>
            </a:r>
            <a:r>
              <a:rPr lang="it-IT" sz="2000" i="1" dirty="0" err="1"/>
              <a:t>using</a:t>
            </a:r>
            <a:r>
              <a:rPr lang="it-IT" sz="2000" i="1" dirty="0"/>
              <a:t> </a:t>
            </a:r>
            <a:r>
              <a:rPr lang="it-IT" sz="2000" i="1" dirty="0" err="1"/>
              <a:t>reference</a:t>
            </a:r>
            <a:r>
              <a:rPr lang="it-IT" sz="2000" i="1" dirty="0"/>
              <a:t> in SBFLG04 </a:t>
            </a:r>
          </a:p>
          <a:p>
            <a:pPr marL="457200" lvl="1" indent="0">
              <a:buNone/>
            </a:pPr>
            <a:endParaRPr lang="it-IT" sz="1400" i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D7282A5-80FC-CD74-556A-B1E51B4491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77" y="3849451"/>
            <a:ext cx="12168823" cy="289733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6152F0C-BA21-BEA6-4DAC-DA30EA691390}"/>
              </a:ext>
            </a:extLst>
          </p:cNvPr>
          <p:cNvSpPr txBox="1"/>
          <p:nvPr/>
        </p:nvSpPr>
        <p:spPr>
          <a:xfrm>
            <a:off x="7018638" y="3855309"/>
            <a:ext cx="19474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SBNQUA04,05,06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94D26F3-BFFC-6651-A623-4DAA78A21882}"/>
              </a:ext>
            </a:extLst>
          </p:cNvPr>
          <p:cNvSpPr txBox="1"/>
          <p:nvPr/>
        </p:nvSpPr>
        <p:spPr>
          <a:xfrm>
            <a:off x="2092411" y="6170142"/>
            <a:ext cx="1258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SBNFLG01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0BFC85E-2990-34D8-D785-37D7164F885F}"/>
              </a:ext>
            </a:extLst>
          </p:cNvPr>
          <p:cNvSpPr txBox="1"/>
          <p:nvPr/>
        </p:nvSpPr>
        <p:spPr>
          <a:xfrm>
            <a:off x="5692347" y="5741774"/>
            <a:ext cx="1258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SBNFLG02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9D82A2F-8677-243F-8233-AC7A2FCF3E0F}"/>
              </a:ext>
            </a:extLst>
          </p:cNvPr>
          <p:cNvSpPr txBox="1"/>
          <p:nvPr/>
        </p:nvSpPr>
        <p:spPr>
          <a:xfrm>
            <a:off x="8200767" y="5185721"/>
            <a:ext cx="1258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SBNFLG03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D461866-6EF5-3827-091D-C70AB6B1353E}"/>
              </a:ext>
            </a:extLst>
          </p:cNvPr>
          <p:cNvSpPr txBox="1"/>
          <p:nvPr/>
        </p:nvSpPr>
        <p:spPr>
          <a:xfrm>
            <a:off x="10758616" y="5222792"/>
            <a:ext cx="1258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SBNFLG04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13F9655-9A56-0D96-1CDA-66FB4DCA5CC6}"/>
              </a:ext>
            </a:extLst>
          </p:cNvPr>
          <p:cNvCxnSpPr>
            <a:cxnSpLocks/>
            <a:stCxn id="9" idx="0"/>
          </p:cNvCxnSpPr>
          <p:nvPr/>
        </p:nvCxnSpPr>
        <p:spPr>
          <a:xfrm flipH="1" flipV="1">
            <a:off x="2693773" y="5585254"/>
            <a:ext cx="28041" cy="584888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CA9B3D14-521C-FE3C-63EB-B17F9256732A}"/>
              </a:ext>
            </a:extLst>
          </p:cNvPr>
          <p:cNvCxnSpPr>
            <a:cxnSpLocks/>
            <a:stCxn id="10" idx="0"/>
          </p:cNvCxnSpPr>
          <p:nvPr/>
        </p:nvCxnSpPr>
        <p:spPr>
          <a:xfrm flipH="1" flipV="1">
            <a:off x="5982778" y="4759459"/>
            <a:ext cx="338972" cy="982315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B7AA1810-2C56-FD3C-E40C-0DE23486EB16}"/>
              </a:ext>
            </a:extLst>
          </p:cNvPr>
          <p:cNvCxnSpPr>
            <a:cxnSpLocks/>
          </p:cNvCxnSpPr>
          <p:nvPr/>
        </p:nvCxnSpPr>
        <p:spPr>
          <a:xfrm flipV="1">
            <a:off x="8853568" y="4610603"/>
            <a:ext cx="0" cy="535555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C41643CE-8FAF-051B-A7AB-CA9CE8FBAFA7}"/>
              </a:ext>
            </a:extLst>
          </p:cNvPr>
          <p:cNvCxnSpPr>
            <a:cxnSpLocks/>
            <a:stCxn id="12" idx="0"/>
          </p:cNvCxnSpPr>
          <p:nvPr/>
        </p:nvCxnSpPr>
        <p:spPr>
          <a:xfrm flipV="1">
            <a:off x="11388019" y="4433777"/>
            <a:ext cx="803981" cy="789015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4" name="Picture 23">
            <a:extLst>
              <a:ext uri="{FF2B5EF4-FFF2-40B4-BE49-F238E27FC236}">
                <a16:creationId xmlns:a16="http://schemas.microsoft.com/office/drawing/2014/main" id="{6FC444B2-13A8-06E7-62D9-000C5901B49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519" r="2242" b="7036"/>
          <a:stretch>
            <a:fillRect/>
          </a:stretch>
        </p:blipFill>
        <p:spPr>
          <a:xfrm>
            <a:off x="5103629" y="1584251"/>
            <a:ext cx="6337004" cy="2169042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16BB2AA-1920-C4F1-2D37-440E5C25266D}"/>
              </a:ext>
            </a:extLst>
          </p:cNvPr>
          <p:cNvSpPr/>
          <p:nvPr/>
        </p:nvSpPr>
        <p:spPr>
          <a:xfrm>
            <a:off x="8718698" y="2615609"/>
            <a:ext cx="2243469" cy="723014"/>
          </a:xfrm>
          <a:prstGeom prst="rect">
            <a:avLst/>
          </a:prstGeom>
          <a:noFill/>
          <a:ln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287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0C0AB8-AA2E-E113-D0F2-908DD47F96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1E3474-826C-8AE2-2CE6-570ED7C1EB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87491"/>
          </a:xfrm>
        </p:spPr>
        <p:txBody>
          <a:bodyPr>
            <a:normAutofit fontScale="90000"/>
          </a:bodyPr>
          <a:lstStyle/>
          <a:p>
            <a:r>
              <a:rPr lang="it-IT" dirty="0" err="1"/>
              <a:t>Dogleg</a:t>
            </a:r>
            <a:r>
              <a:rPr lang="it-IT" dirty="0"/>
              <a:t> </a:t>
            </a:r>
            <a:r>
              <a:rPr lang="it-IT" dirty="0" err="1"/>
              <a:t>transport</a:t>
            </a:r>
            <a:r>
              <a:rPr lang="it-IT" dirty="0"/>
              <a:t>: 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27CC09-0828-FC1C-83D9-3CAD72A101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946299"/>
            <a:ext cx="11876566" cy="3015048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+mj-lt"/>
              <a:buAutoNum type="arabicPeriod"/>
            </a:pPr>
            <a:r>
              <a:rPr lang="it-IT" sz="1800" i="1" dirty="0"/>
              <a:t>Match PTL to </a:t>
            </a:r>
            <a:r>
              <a:rPr lang="it-IT" sz="1800" i="1" dirty="0" err="1"/>
              <a:t>nominal</a:t>
            </a:r>
            <a:r>
              <a:rPr lang="it-IT" sz="1800" i="1" dirty="0"/>
              <a:t> (Gilles WP)</a:t>
            </a:r>
            <a:r>
              <a:rPr lang="it-IT" sz="1800" dirty="0"/>
              <a:t> – Mark </a:t>
            </a:r>
            <a:r>
              <a:rPr lang="it-IT" sz="1800" dirty="0" err="1"/>
              <a:t>entrance</a:t>
            </a:r>
            <a:r>
              <a:rPr lang="it-IT" sz="1800" dirty="0"/>
              <a:t> </a:t>
            </a:r>
            <a:r>
              <a:rPr lang="it-IT" sz="1800" dirty="0" err="1"/>
              <a:t>reference</a:t>
            </a:r>
            <a:r>
              <a:rPr lang="it-IT" sz="1800" dirty="0"/>
              <a:t> in 1° </a:t>
            </a:r>
            <a:r>
              <a:rPr lang="it-IT" sz="1800" dirty="0" err="1"/>
              <a:t>dipole</a:t>
            </a:r>
            <a:r>
              <a:rPr lang="it-IT" sz="1800" dirty="0"/>
              <a:t>. </a:t>
            </a:r>
            <a:endParaRPr lang="it-IT" sz="1800" i="1" dirty="0"/>
          </a:p>
          <a:p>
            <a:pPr marL="342900" indent="-342900">
              <a:buFont typeface="+mj-lt"/>
              <a:buAutoNum type="arabicPeriod"/>
            </a:pPr>
            <a:r>
              <a:rPr lang="it-IT" sz="1800" i="1" dirty="0" err="1"/>
              <a:t>All</a:t>
            </a:r>
            <a:r>
              <a:rPr lang="it-IT" sz="1800" i="1" dirty="0"/>
              <a:t> SBNQ off - </a:t>
            </a:r>
            <a:r>
              <a:rPr lang="it-IT" sz="1800" i="1" dirty="0" err="1"/>
              <a:t>Transport</a:t>
            </a:r>
            <a:r>
              <a:rPr lang="it-IT" sz="1800" i="1" dirty="0"/>
              <a:t> to SBFLG02  &amp; CENTER (</a:t>
            </a:r>
            <a:r>
              <a:rPr lang="it-IT" sz="1800" i="1" dirty="0" err="1"/>
              <a:t>right</a:t>
            </a:r>
            <a:r>
              <a:rPr lang="it-IT" sz="1800" i="1" dirty="0"/>
              <a:t> </a:t>
            </a:r>
            <a:r>
              <a:rPr lang="it-IT" sz="1800" i="1" dirty="0" err="1"/>
              <a:t>before</a:t>
            </a:r>
            <a:r>
              <a:rPr lang="it-IT" sz="1800" i="1" dirty="0"/>
              <a:t> the last </a:t>
            </a:r>
            <a:r>
              <a:rPr lang="it-IT" sz="1800" i="1" dirty="0" err="1"/>
              <a:t>dipole</a:t>
            </a:r>
            <a:r>
              <a:rPr lang="it-IT" sz="1800" i="1" dirty="0"/>
              <a:t>)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1800" b="1" i="1" dirty="0" err="1">
                <a:solidFill>
                  <a:srgbClr val="C00000"/>
                </a:solidFill>
              </a:rPr>
              <a:t>All</a:t>
            </a:r>
            <a:r>
              <a:rPr lang="it-IT" sz="1800" b="1" i="1" dirty="0">
                <a:solidFill>
                  <a:srgbClr val="C00000"/>
                </a:solidFill>
              </a:rPr>
              <a:t> SBNQ off– </a:t>
            </a:r>
            <a:r>
              <a:rPr lang="it-IT" sz="1800" b="1" i="1" dirty="0" err="1">
                <a:solidFill>
                  <a:srgbClr val="C00000"/>
                </a:solidFill>
              </a:rPr>
              <a:t>align</a:t>
            </a:r>
            <a:r>
              <a:rPr lang="it-IT" sz="1800" b="1" i="1" dirty="0">
                <a:solidFill>
                  <a:srgbClr val="C00000"/>
                </a:solidFill>
              </a:rPr>
              <a:t> SBNQUA01 X &amp;Y </a:t>
            </a:r>
            <a:r>
              <a:rPr lang="it-IT" sz="1800" b="1" i="1" dirty="0" err="1">
                <a:solidFill>
                  <a:srgbClr val="C00000"/>
                </a:solidFill>
              </a:rPr>
              <a:t>using</a:t>
            </a:r>
            <a:r>
              <a:rPr lang="it-IT" sz="1800" b="1" i="1" dirty="0">
                <a:solidFill>
                  <a:srgbClr val="C00000"/>
                </a:solidFill>
              </a:rPr>
              <a:t> SBFLG01 &amp; SBFLG02 (large in x for </a:t>
            </a:r>
            <a:r>
              <a:rPr lang="it-IT" sz="1800" b="1" i="1" dirty="0" err="1">
                <a:solidFill>
                  <a:srgbClr val="C00000"/>
                </a:solidFill>
              </a:rPr>
              <a:t>dispersion</a:t>
            </a:r>
            <a:r>
              <a:rPr lang="it-IT" sz="1800" b="1" i="1" dirty="0">
                <a:solidFill>
                  <a:srgbClr val="C00000"/>
                </a:solidFill>
              </a:rPr>
              <a:t>)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1800" b="1" i="1" dirty="0" err="1">
                <a:solidFill>
                  <a:srgbClr val="C00000"/>
                </a:solidFill>
              </a:rPr>
              <a:t>All</a:t>
            </a:r>
            <a:r>
              <a:rPr lang="it-IT" sz="1800" b="1" i="1" dirty="0">
                <a:solidFill>
                  <a:srgbClr val="C00000"/>
                </a:solidFill>
              </a:rPr>
              <a:t> SBNQ off– </a:t>
            </a:r>
            <a:r>
              <a:rPr lang="it-IT" sz="1800" b="1" i="1" dirty="0" err="1">
                <a:solidFill>
                  <a:srgbClr val="C00000"/>
                </a:solidFill>
              </a:rPr>
              <a:t>align</a:t>
            </a:r>
            <a:r>
              <a:rPr lang="it-IT" sz="1800" b="1" i="1" dirty="0">
                <a:solidFill>
                  <a:srgbClr val="C00000"/>
                </a:solidFill>
              </a:rPr>
              <a:t> SBNQUA02, SBNQUA03,  </a:t>
            </a:r>
            <a:r>
              <a:rPr lang="it-IT" sz="1800" b="1" i="1" u="sng" dirty="0">
                <a:solidFill>
                  <a:srgbClr val="C00000"/>
                </a:solidFill>
              </a:rPr>
              <a:t>in Y </a:t>
            </a:r>
            <a:r>
              <a:rPr lang="it-IT" sz="1800" b="1" i="1" u="sng" dirty="0" err="1">
                <a:solidFill>
                  <a:srgbClr val="C00000"/>
                </a:solidFill>
              </a:rPr>
              <a:t>using</a:t>
            </a:r>
            <a:r>
              <a:rPr lang="it-IT" sz="1800" b="1" i="1" u="sng" dirty="0">
                <a:solidFill>
                  <a:srgbClr val="C00000"/>
                </a:solidFill>
              </a:rPr>
              <a:t> SBFLG02 </a:t>
            </a:r>
            <a:r>
              <a:rPr lang="it-IT" sz="1800" b="1" i="1" dirty="0">
                <a:solidFill>
                  <a:srgbClr val="C00000"/>
                </a:solidFill>
              </a:rPr>
              <a:t>(</a:t>
            </a:r>
            <a:r>
              <a:rPr lang="it-IT" sz="1800" b="1" i="1" dirty="0" err="1">
                <a:solidFill>
                  <a:srgbClr val="C00000"/>
                </a:solidFill>
              </a:rPr>
              <a:t>only</a:t>
            </a:r>
            <a:r>
              <a:rPr lang="it-IT" sz="1800" b="1" i="1" dirty="0">
                <a:solidFill>
                  <a:srgbClr val="C00000"/>
                </a:solidFill>
              </a:rPr>
              <a:t> in Y </a:t>
            </a:r>
            <a:r>
              <a:rPr lang="it-IT" sz="1800" b="1" i="1" dirty="0" err="1">
                <a:solidFill>
                  <a:srgbClr val="C00000"/>
                </a:solidFill>
              </a:rPr>
              <a:t>because</a:t>
            </a:r>
            <a:r>
              <a:rPr lang="it-IT" sz="1800" b="1" i="1" dirty="0">
                <a:solidFill>
                  <a:srgbClr val="C00000"/>
                </a:solidFill>
              </a:rPr>
              <a:t> </a:t>
            </a:r>
            <a:r>
              <a:rPr lang="it-IT" sz="1800" b="1" i="1" dirty="0" err="1">
                <a:solidFill>
                  <a:srgbClr val="C00000"/>
                </a:solidFill>
              </a:rPr>
              <a:t>beam</a:t>
            </a:r>
            <a:r>
              <a:rPr lang="it-IT" sz="1800" b="1" i="1" dirty="0">
                <a:solidFill>
                  <a:srgbClr val="C00000"/>
                </a:solidFill>
              </a:rPr>
              <a:t> </a:t>
            </a:r>
            <a:r>
              <a:rPr lang="it-IT" sz="1800" b="1" i="1" dirty="0" err="1">
                <a:solidFill>
                  <a:srgbClr val="C00000"/>
                </a:solidFill>
              </a:rPr>
              <a:t>is</a:t>
            </a:r>
            <a:r>
              <a:rPr lang="it-IT" sz="1800" b="1" i="1" dirty="0">
                <a:solidFill>
                  <a:srgbClr val="C00000"/>
                </a:solidFill>
              </a:rPr>
              <a:t> large in X for </a:t>
            </a:r>
            <a:r>
              <a:rPr lang="it-IT" sz="1800" b="1" i="1" dirty="0" err="1">
                <a:solidFill>
                  <a:srgbClr val="C00000"/>
                </a:solidFill>
              </a:rPr>
              <a:t>dispersion</a:t>
            </a:r>
            <a:r>
              <a:rPr lang="it-IT" sz="1800" b="1" i="1" dirty="0">
                <a:solidFill>
                  <a:srgbClr val="C00000"/>
                </a:solidFill>
              </a:rPr>
              <a:t>)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1800" i="1" dirty="0" err="1"/>
              <a:t>All</a:t>
            </a:r>
            <a:r>
              <a:rPr lang="it-IT" sz="1800" i="1" dirty="0"/>
              <a:t> SBNQ off </a:t>
            </a:r>
            <a:r>
              <a:rPr lang="it-IT" sz="1800" i="1" dirty="0" err="1"/>
              <a:t>except</a:t>
            </a:r>
            <a:r>
              <a:rPr lang="it-IT" sz="1800" i="1" dirty="0"/>
              <a:t> SBNQUA01 (SBNQUA01 =</a:t>
            </a:r>
            <a:r>
              <a:rPr lang="it-IT" sz="1800" i="1" dirty="0" err="1"/>
              <a:t>nominal</a:t>
            </a:r>
            <a:r>
              <a:rPr lang="it-IT" sz="1800" i="1" dirty="0"/>
              <a:t>, -&gt;  </a:t>
            </a:r>
            <a:r>
              <a:rPr lang="it-IT" sz="1800" i="1" dirty="0" err="1"/>
              <a:t>beam</a:t>
            </a:r>
            <a:r>
              <a:rPr lang="it-IT" sz="1800" i="1" dirty="0"/>
              <a:t> </a:t>
            </a:r>
            <a:r>
              <a:rPr lang="it-IT" sz="1800" i="1" dirty="0" err="1"/>
              <a:t>contained</a:t>
            </a:r>
            <a:r>
              <a:rPr lang="it-IT" sz="1800" i="1" dirty="0"/>
              <a:t> in X, large in Y – </a:t>
            </a:r>
            <a:r>
              <a:rPr lang="it-IT" sz="1800" i="1" dirty="0" err="1"/>
              <a:t>align</a:t>
            </a:r>
            <a:r>
              <a:rPr lang="it-IT" sz="1800" i="1" dirty="0"/>
              <a:t> SBNQUA02, SBNQUA03, in X </a:t>
            </a:r>
            <a:r>
              <a:rPr lang="it-IT" sz="1800" i="1" dirty="0" err="1"/>
              <a:t>using</a:t>
            </a:r>
            <a:r>
              <a:rPr lang="it-IT" sz="1800" i="1" dirty="0"/>
              <a:t> SBFLG02 (</a:t>
            </a:r>
            <a:r>
              <a:rPr lang="it-IT" sz="1800" i="1" dirty="0" err="1"/>
              <a:t>only</a:t>
            </a:r>
            <a:r>
              <a:rPr lang="it-IT" sz="1800" i="1" dirty="0"/>
              <a:t> in X </a:t>
            </a:r>
            <a:r>
              <a:rPr lang="it-IT" sz="1800" i="1" dirty="0" err="1"/>
              <a:t>because</a:t>
            </a:r>
            <a:r>
              <a:rPr lang="it-IT" sz="1800" i="1" dirty="0"/>
              <a:t> </a:t>
            </a:r>
            <a:r>
              <a:rPr lang="it-IT" sz="1800" i="1" dirty="0" err="1"/>
              <a:t>beam</a:t>
            </a:r>
            <a:r>
              <a:rPr lang="it-IT" sz="1800" i="1" dirty="0"/>
              <a:t> </a:t>
            </a:r>
            <a:r>
              <a:rPr lang="it-IT" sz="1800" i="1" dirty="0" err="1"/>
              <a:t>is</a:t>
            </a:r>
            <a:r>
              <a:rPr lang="it-IT" sz="1800" i="1" dirty="0"/>
              <a:t> large in Y for </a:t>
            </a:r>
            <a:r>
              <a:rPr lang="it-IT" sz="1800" i="1" dirty="0" err="1"/>
              <a:t>defocusing</a:t>
            </a:r>
            <a:r>
              <a:rPr lang="it-IT" sz="1800" i="1" dirty="0"/>
              <a:t> of SBNQUA01)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1800" i="1" dirty="0" err="1"/>
              <a:t>Tune</a:t>
            </a:r>
            <a:r>
              <a:rPr lang="it-IT" sz="1800" i="1" dirty="0"/>
              <a:t> SBNQ  1,2,3 chicane to </a:t>
            </a:r>
            <a:r>
              <a:rPr lang="it-IT" sz="1800" i="1" dirty="0" err="1"/>
              <a:t>nominal</a:t>
            </a:r>
            <a:r>
              <a:rPr lang="it-IT" sz="1800" i="1" dirty="0"/>
              <a:t> setting </a:t>
            </a:r>
            <a:r>
              <a:rPr lang="it-IT" sz="1800" i="1" dirty="0" err="1"/>
              <a:t>dispersion</a:t>
            </a:r>
            <a:r>
              <a:rPr lang="it-IT" sz="1800" i="1" dirty="0"/>
              <a:t> off. </a:t>
            </a:r>
            <a:r>
              <a:rPr lang="it-IT" sz="1800" i="1" dirty="0" err="1"/>
              <a:t>Transport</a:t>
            </a:r>
            <a:r>
              <a:rPr lang="it-IT" sz="1800" i="1" dirty="0"/>
              <a:t> the </a:t>
            </a:r>
            <a:r>
              <a:rPr lang="it-IT" sz="1800" i="1" dirty="0" err="1"/>
              <a:t>beam</a:t>
            </a:r>
            <a:r>
              <a:rPr lang="it-IT" sz="1800" i="1" dirty="0"/>
              <a:t> to SBFLG03 with SBNQ 4,5,6,7 off. Center </a:t>
            </a:r>
            <a:r>
              <a:rPr lang="it-IT" sz="1800" i="1" dirty="0" err="1"/>
              <a:t>beam</a:t>
            </a:r>
            <a:r>
              <a:rPr lang="it-IT" sz="1800" i="1" dirty="0"/>
              <a:t> on SBFLG03, </a:t>
            </a:r>
            <a:r>
              <a:rPr lang="it-IT" sz="1800" i="1" dirty="0" err="1"/>
              <a:t>attempt</a:t>
            </a:r>
            <a:r>
              <a:rPr lang="it-IT" sz="1800" i="1" dirty="0"/>
              <a:t> </a:t>
            </a:r>
            <a:r>
              <a:rPr lang="it-IT" sz="1800" i="1" dirty="0" err="1"/>
              <a:t>transport</a:t>
            </a:r>
            <a:r>
              <a:rPr lang="it-IT" sz="1800" i="1" dirty="0"/>
              <a:t> to SBFLG04 with UM open. Set a </a:t>
            </a:r>
            <a:r>
              <a:rPr lang="it-IT" sz="1800" i="1" dirty="0" err="1"/>
              <a:t>straight</a:t>
            </a:r>
            <a:r>
              <a:rPr lang="it-IT" sz="1800" i="1" dirty="0"/>
              <a:t> line. 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1800" i="1" dirty="0" err="1"/>
              <a:t>Align</a:t>
            </a:r>
            <a:r>
              <a:rPr lang="it-IT" sz="1800" i="1" dirty="0"/>
              <a:t> SBNQ 4,5,6,7 to the </a:t>
            </a:r>
            <a:r>
              <a:rPr lang="it-IT" sz="1800" i="1" dirty="0" err="1"/>
              <a:t>straight</a:t>
            </a:r>
            <a:r>
              <a:rPr lang="it-IT" sz="1800" i="1" dirty="0"/>
              <a:t> line </a:t>
            </a:r>
            <a:r>
              <a:rPr lang="it-IT" sz="1800" i="1" dirty="0" err="1"/>
              <a:t>using</a:t>
            </a:r>
            <a:r>
              <a:rPr lang="it-IT" sz="1800" i="1" dirty="0"/>
              <a:t> </a:t>
            </a:r>
            <a:r>
              <a:rPr lang="it-IT" sz="1800" i="1" dirty="0" err="1"/>
              <a:t>reference</a:t>
            </a:r>
            <a:r>
              <a:rPr lang="it-IT" sz="1800" i="1" dirty="0"/>
              <a:t> in SBFLG04 </a:t>
            </a:r>
          </a:p>
          <a:p>
            <a:pPr marL="457200" lvl="1" indent="0">
              <a:buNone/>
            </a:pPr>
            <a:endParaRPr lang="it-IT" sz="1200" i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08DBD58-5217-A5EF-6028-67808FBEC4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77" y="3849451"/>
            <a:ext cx="12168823" cy="289733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6AEC6BC-EAC8-711E-CBFC-2ED432E39AB9}"/>
              </a:ext>
            </a:extLst>
          </p:cNvPr>
          <p:cNvSpPr txBox="1"/>
          <p:nvPr/>
        </p:nvSpPr>
        <p:spPr>
          <a:xfrm>
            <a:off x="7018638" y="3855309"/>
            <a:ext cx="19474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SBNQUA04,05,06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2807A1B-8C3D-5EEE-9F03-20E858C303AC}"/>
              </a:ext>
            </a:extLst>
          </p:cNvPr>
          <p:cNvSpPr txBox="1"/>
          <p:nvPr/>
        </p:nvSpPr>
        <p:spPr>
          <a:xfrm>
            <a:off x="2092411" y="6170142"/>
            <a:ext cx="1258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SBNFLG01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81B7414-74E3-9154-1BB9-D697F9399DE9}"/>
              </a:ext>
            </a:extLst>
          </p:cNvPr>
          <p:cNvSpPr txBox="1"/>
          <p:nvPr/>
        </p:nvSpPr>
        <p:spPr>
          <a:xfrm>
            <a:off x="5692347" y="5741774"/>
            <a:ext cx="1258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SBNFLG02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944A8EA-F44E-E970-D962-657268A10499}"/>
              </a:ext>
            </a:extLst>
          </p:cNvPr>
          <p:cNvSpPr txBox="1"/>
          <p:nvPr/>
        </p:nvSpPr>
        <p:spPr>
          <a:xfrm>
            <a:off x="8200767" y="5185721"/>
            <a:ext cx="1258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SBNFLG03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C34E634-F5DE-EE56-93E8-7940968677AE}"/>
              </a:ext>
            </a:extLst>
          </p:cNvPr>
          <p:cNvSpPr txBox="1"/>
          <p:nvPr/>
        </p:nvSpPr>
        <p:spPr>
          <a:xfrm>
            <a:off x="10758616" y="5222792"/>
            <a:ext cx="1258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SBNFLG04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129CECB8-AF07-99AE-95E7-9AF395132ADB}"/>
              </a:ext>
            </a:extLst>
          </p:cNvPr>
          <p:cNvCxnSpPr>
            <a:cxnSpLocks/>
            <a:stCxn id="9" idx="0"/>
          </p:cNvCxnSpPr>
          <p:nvPr/>
        </p:nvCxnSpPr>
        <p:spPr>
          <a:xfrm flipH="1" flipV="1">
            <a:off x="2693773" y="5585254"/>
            <a:ext cx="28041" cy="584888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49FA0509-FF66-DFF0-54CB-F90319326F50}"/>
              </a:ext>
            </a:extLst>
          </p:cNvPr>
          <p:cNvCxnSpPr>
            <a:cxnSpLocks/>
            <a:stCxn id="10" idx="0"/>
          </p:cNvCxnSpPr>
          <p:nvPr/>
        </p:nvCxnSpPr>
        <p:spPr>
          <a:xfrm flipH="1" flipV="1">
            <a:off x="5982778" y="4759459"/>
            <a:ext cx="338972" cy="982315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A05EBF06-EC14-AADF-AE2A-191D4D1C4180}"/>
              </a:ext>
            </a:extLst>
          </p:cNvPr>
          <p:cNvCxnSpPr>
            <a:cxnSpLocks/>
          </p:cNvCxnSpPr>
          <p:nvPr/>
        </p:nvCxnSpPr>
        <p:spPr>
          <a:xfrm flipV="1">
            <a:off x="8853568" y="4610603"/>
            <a:ext cx="0" cy="535555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EF913574-2729-9AE3-57E7-483DF947F1BE}"/>
              </a:ext>
            </a:extLst>
          </p:cNvPr>
          <p:cNvCxnSpPr>
            <a:cxnSpLocks/>
            <a:stCxn id="12" idx="0"/>
          </p:cNvCxnSpPr>
          <p:nvPr/>
        </p:nvCxnSpPr>
        <p:spPr>
          <a:xfrm flipV="1">
            <a:off x="11388019" y="4433777"/>
            <a:ext cx="803981" cy="789015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4" name="Picture 23">
            <a:extLst>
              <a:ext uri="{FF2B5EF4-FFF2-40B4-BE49-F238E27FC236}">
                <a16:creationId xmlns:a16="http://schemas.microsoft.com/office/drawing/2014/main" id="{3A686978-3A56-1AB2-CE55-2750B0C3C82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519" r="2242" b="7036"/>
          <a:stretch>
            <a:fillRect/>
          </a:stretch>
        </p:blipFill>
        <p:spPr>
          <a:xfrm>
            <a:off x="8015280" y="170121"/>
            <a:ext cx="4038285" cy="1382232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0DBA4B0-C496-CC42-DA0B-4E40BDE3ED5E}"/>
              </a:ext>
            </a:extLst>
          </p:cNvPr>
          <p:cNvSpPr/>
          <p:nvPr/>
        </p:nvSpPr>
        <p:spPr>
          <a:xfrm>
            <a:off x="10345478" y="925033"/>
            <a:ext cx="1403499" cy="340242"/>
          </a:xfrm>
          <a:prstGeom prst="rect">
            <a:avLst/>
          </a:prstGeom>
          <a:noFill/>
          <a:ln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605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43D312-3FEC-AB1F-4A1A-4200DFE95C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871223-E349-7DBF-9192-EA2777455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87491"/>
          </a:xfrm>
        </p:spPr>
        <p:txBody>
          <a:bodyPr>
            <a:normAutofit fontScale="90000"/>
          </a:bodyPr>
          <a:lstStyle/>
          <a:p>
            <a:r>
              <a:rPr lang="it-IT" dirty="0" err="1"/>
              <a:t>Dogleg</a:t>
            </a:r>
            <a:r>
              <a:rPr lang="it-IT" dirty="0"/>
              <a:t> </a:t>
            </a:r>
            <a:r>
              <a:rPr lang="it-IT" dirty="0" err="1"/>
              <a:t>transport</a:t>
            </a:r>
            <a:r>
              <a:rPr lang="it-IT" dirty="0"/>
              <a:t>: 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01C552-806A-EDA4-5C32-95D7A98BDB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946299"/>
            <a:ext cx="11876566" cy="3015048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+mj-lt"/>
              <a:buAutoNum type="arabicPeriod"/>
            </a:pPr>
            <a:r>
              <a:rPr lang="it-IT" sz="1800" i="1" dirty="0"/>
              <a:t>Match PTL to </a:t>
            </a:r>
            <a:r>
              <a:rPr lang="it-IT" sz="1800" i="1" dirty="0" err="1"/>
              <a:t>nominal</a:t>
            </a:r>
            <a:r>
              <a:rPr lang="it-IT" sz="1800" i="1" dirty="0"/>
              <a:t> (Gilles WP)</a:t>
            </a:r>
            <a:r>
              <a:rPr lang="it-IT" sz="1800" dirty="0"/>
              <a:t> – Mark </a:t>
            </a:r>
            <a:r>
              <a:rPr lang="it-IT" sz="1800" dirty="0" err="1"/>
              <a:t>entrance</a:t>
            </a:r>
            <a:r>
              <a:rPr lang="it-IT" sz="1800" dirty="0"/>
              <a:t> </a:t>
            </a:r>
            <a:r>
              <a:rPr lang="it-IT" sz="1800" dirty="0" err="1"/>
              <a:t>reference</a:t>
            </a:r>
            <a:r>
              <a:rPr lang="it-IT" sz="1800" dirty="0"/>
              <a:t> in 1° </a:t>
            </a:r>
            <a:r>
              <a:rPr lang="it-IT" sz="1800" dirty="0" err="1"/>
              <a:t>dipole</a:t>
            </a:r>
            <a:r>
              <a:rPr lang="it-IT" sz="1800" dirty="0"/>
              <a:t>. </a:t>
            </a:r>
            <a:endParaRPr lang="it-IT" sz="1800" i="1" dirty="0"/>
          </a:p>
          <a:p>
            <a:pPr marL="342900" indent="-342900">
              <a:buFont typeface="+mj-lt"/>
              <a:buAutoNum type="arabicPeriod"/>
            </a:pPr>
            <a:r>
              <a:rPr lang="it-IT" sz="1800" i="1" dirty="0" err="1"/>
              <a:t>All</a:t>
            </a:r>
            <a:r>
              <a:rPr lang="it-IT" sz="1800" i="1" dirty="0"/>
              <a:t> SBNQ off - </a:t>
            </a:r>
            <a:r>
              <a:rPr lang="it-IT" sz="1800" i="1" dirty="0" err="1"/>
              <a:t>Transport</a:t>
            </a:r>
            <a:r>
              <a:rPr lang="it-IT" sz="1800" i="1" dirty="0"/>
              <a:t> to SBFLG02  &amp; CENTER (</a:t>
            </a:r>
            <a:r>
              <a:rPr lang="it-IT" sz="1800" i="1" dirty="0" err="1"/>
              <a:t>right</a:t>
            </a:r>
            <a:r>
              <a:rPr lang="it-IT" sz="1800" i="1" dirty="0"/>
              <a:t> </a:t>
            </a:r>
            <a:r>
              <a:rPr lang="it-IT" sz="1800" i="1" dirty="0" err="1"/>
              <a:t>before</a:t>
            </a:r>
            <a:r>
              <a:rPr lang="it-IT" sz="1800" i="1" dirty="0"/>
              <a:t> the last </a:t>
            </a:r>
            <a:r>
              <a:rPr lang="it-IT" sz="1800" i="1" dirty="0" err="1"/>
              <a:t>dipole</a:t>
            </a:r>
            <a:r>
              <a:rPr lang="it-IT" sz="1800" i="1" dirty="0"/>
              <a:t>)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1800" i="1" dirty="0" err="1"/>
              <a:t>All</a:t>
            </a:r>
            <a:r>
              <a:rPr lang="it-IT" sz="1800" i="1" dirty="0"/>
              <a:t> SBNQ off– </a:t>
            </a:r>
            <a:r>
              <a:rPr lang="it-IT" sz="1800" i="1" dirty="0" err="1"/>
              <a:t>align</a:t>
            </a:r>
            <a:r>
              <a:rPr lang="it-IT" sz="1800" i="1" dirty="0"/>
              <a:t> SBNQUA01 X &amp;Y </a:t>
            </a:r>
            <a:r>
              <a:rPr lang="it-IT" sz="1800" i="1" dirty="0" err="1"/>
              <a:t>using</a:t>
            </a:r>
            <a:r>
              <a:rPr lang="it-IT" sz="1800" i="1" dirty="0"/>
              <a:t> SBFLG01 &amp; SBFLG02 (large in x for </a:t>
            </a:r>
            <a:r>
              <a:rPr lang="it-IT" sz="1800" i="1" dirty="0" err="1"/>
              <a:t>dispersion</a:t>
            </a:r>
            <a:r>
              <a:rPr lang="it-IT" sz="1800" i="1" dirty="0"/>
              <a:t>)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1800" i="1" dirty="0" err="1"/>
              <a:t>All</a:t>
            </a:r>
            <a:r>
              <a:rPr lang="it-IT" sz="1800" i="1" dirty="0"/>
              <a:t> SBNQ off– </a:t>
            </a:r>
            <a:r>
              <a:rPr lang="it-IT" sz="1800" i="1" dirty="0" err="1"/>
              <a:t>align</a:t>
            </a:r>
            <a:r>
              <a:rPr lang="it-IT" sz="1800" i="1" dirty="0"/>
              <a:t> SBNQUA02, SBNQUA03,  </a:t>
            </a:r>
            <a:r>
              <a:rPr lang="it-IT" sz="1800" i="1" u="sng" dirty="0"/>
              <a:t>in Y </a:t>
            </a:r>
            <a:r>
              <a:rPr lang="it-IT" sz="1800" i="1" u="sng" dirty="0" err="1"/>
              <a:t>using</a:t>
            </a:r>
            <a:r>
              <a:rPr lang="it-IT" sz="1800" i="1" u="sng" dirty="0"/>
              <a:t> SBFLG02 </a:t>
            </a:r>
            <a:r>
              <a:rPr lang="it-IT" sz="1800" i="1" dirty="0"/>
              <a:t>(</a:t>
            </a:r>
            <a:r>
              <a:rPr lang="it-IT" sz="1800" i="1" dirty="0" err="1"/>
              <a:t>only</a:t>
            </a:r>
            <a:r>
              <a:rPr lang="it-IT" sz="1800" i="1" dirty="0"/>
              <a:t> in Y </a:t>
            </a:r>
            <a:r>
              <a:rPr lang="it-IT" sz="1800" i="1" dirty="0" err="1"/>
              <a:t>because</a:t>
            </a:r>
            <a:r>
              <a:rPr lang="it-IT" sz="1800" i="1" dirty="0"/>
              <a:t> </a:t>
            </a:r>
            <a:r>
              <a:rPr lang="it-IT" sz="1800" i="1" dirty="0" err="1"/>
              <a:t>beam</a:t>
            </a:r>
            <a:r>
              <a:rPr lang="it-IT" sz="1800" i="1" dirty="0"/>
              <a:t> </a:t>
            </a:r>
            <a:r>
              <a:rPr lang="it-IT" sz="1800" i="1" dirty="0" err="1"/>
              <a:t>is</a:t>
            </a:r>
            <a:r>
              <a:rPr lang="it-IT" sz="1800" i="1" dirty="0"/>
              <a:t> large in X for </a:t>
            </a:r>
            <a:r>
              <a:rPr lang="it-IT" sz="1800" i="1" dirty="0" err="1"/>
              <a:t>dispersion</a:t>
            </a:r>
            <a:r>
              <a:rPr lang="it-IT" sz="1800" i="1" dirty="0"/>
              <a:t>)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1800" b="1" i="1" dirty="0" err="1">
                <a:solidFill>
                  <a:srgbClr val="C00000"/>
                </a:solidFill>
              </a:rPr>
              <a:t>All</a:t>
            </a:r>
            <a:r>
              <a:rPr lang="it-IT" sz="1800" b="1" i="1" dirty="0">
                <a:solidFill>
                  <a:srgbClr val="C00000"/>
                </a:solidFill>
              </a:rPr>
              <a:t> SBNQ off </a:t>
            </a:r>
            <a:r>
              <a:rPr lang="it-IT" sz="1800" b="1" i="1" u="sng" dirty="0" err="1">
                <a:solidFill>
                  <a:srgbClr val="C00000"/>
                </a:solidFill>
              </a:rPr>
              <a:t>except</a:t>
            </a:r>
            <a:r>
              <a:rPr lang="it-IT" sz="1800" b="1" i="1" u="sng" dirty="0">
                <a:solidFill>
                  <a:srgbClr val="C00000"/>
                </a:solidFill>
              </a:rPr>
              <a:t> SBNQUA01 </a:t>
            </a:r>
            <a:r>
              <a:rPr lang="it-IT" sz="1800" b="1" i="1" dirty="0">
                <a:solidFill>
                  <a:srgbClr val="C00000"/>
                </a:solidFill>
              </a:rPr>
              <a:t>(SBNQUA01 =</a:t>
            </a:r>
            <a:r>
              <a:rPr lang="it-IT" sz="1800" b="1" i="1" dirty="0" err="1">
                <a:solidFill>
                  <a:srgbClr val="C00000"/>
                </a:solidFill>
              </a:rPr>
              <a:t>nominal</a:t>
            </a:r>
            <a:r>
              <a:rPr lang="it-IT" sz="1800" b="1" i="1" dirty="0">
                <a:solidFill>
                  <a:srgbClr val="C00000"/>
                </a:solidFill>
              </a:rPr>
              <a:t>, -&gt;  </a:t>
            </a:r>
            <a:r>
              <a:rPr lang="it-IT" sz="1800" b="1" i="1" dirty="0" err="1">
                <a:solidFill>
                  <a:srgbClr val="C00000"/>
                </a:solidFill>
              </a:rPr>
              <a:t>beam</a:t>
            </a:r>
            <a:r>
              <a:rPr lang="it-IT" sz="1800" b="1" i="1" dirty="0">
                <a:solidFill>
                  <a:srgbClr val="C00000"/>
                </a:solidFill>
              </a:rPr>
              <a:t> </a:t>
            </a:r>
            <a:r>
              <a:rPr lang="it-IT" sz="1800" b="1" i="1" dirty="0" err="1">
                <a:solidFill>
                  <a:srgbClr val="C00000"/>
                </a:solidFill>
              </a:rPr>
              <a:t>contained</a:t>
            </a:r>
            <a:r>
              <a:rPr lang="it-IT" sz="1800" b="1" i="1" dirty="0">
                <a:solidFill>
                  <a:srgbClr val="C00000"/>
                </a:solidFill>
              </a:rPr>
              <a:t> in X, large in Y – </a:t>
            </a:r>
            <a:r>
              <a:rPr lang="it-IT" sz="1800" b="1" i="1" dirty="0" err="1">
                <a:solidFill>
                  <a:srgbClr val="C00000"/>
                </a:solidFill>
              </a:rPr>
              <a:t>align</a:t>
            </a:r>
            <a:r>
              <a:rPr lang="it-IT" sz="1800" b="1" i="1" dirty="0">
                <a:solidFill>
                  <a:srgbClr val="C00000"/>
                </a:solidFill>
              </a:rPr>
              <a:t> SBNQUA02, SBNQUA03, in X </a:t>
            </a:r>
            <a:r>
              <a:rPr lang="it-IT" sz="1800" b="1" i="1" dirty="0" err="1">
                <a:solidFill>
                  <a:srgbClr val="C00000"/>
                </a:solidFill>
              </a:rPr>
              <a:t>using</a:t>
            </a:r>
            <a:r>
              <a:rPr lang="it-IT" sz="1800" b="1" i="1" dirty="0">
                <a:solidFill>
                  <a:srgbClr val="C00000"/>
                </a:solidFill>
              </a:rPr>
              <a:t> SBFLG02 (</a:t>
            </a:r>
            <a:r>
              <a:rPr lang="it-IT" sz="1800" b="1" i="1" dirty="0" err="1">
                <a:solidFill>
                  <a:srgbClr val="C00000"/>
                </a:solidFill>
              </a:rPr>
              <a:t>only</a:t>
            </a:r>
            <a:r>
              <a:rPr lang="it-IT" sz="1800" b="1" i="1" dirty="0">
                <a:solidFill>
                  <a:srgbClr val="C00000"/>
                </a:solidFill>
              </a:rPr>
              <a:t> in X </a:t>
            </a:r>
            <a:r>
              <a:rPr lang="it-IT" sz="1800" b="1" i="1" dirty="0" err="1">
                <a:solidFill>
                  <a:srgbClr val="C00000"/>
                </a:solidFill>
              </a:rPr>
              <a:t>because</a:t>
            </a:r>
            <a:r>
              <a:rPr lang="it-IT" sz="1800" b="1" i="1" dirty="0">
                <a:solidFill>
                  <a:srgbClr val="C00000"/>
                </a:solidFill>
              </a:rPr>
              <a:t> </a:t>
            </a:r>
            <a:r>
              <a:rPr lang="it-IT" sz="1800" b="1" i="1" dirty="0" err="1">
                <a:solidFill>
                  <a:srgbClr val="C00000"/>
                </a:solidFill>
              </a:rPr>
              <a:t>beam</a:t>
            </a:r>
            <a:r>
              <a:rPr lang="it-IT" sz="1800" b="1" i="1" dirty="0">
                <a:solidFill>
                  <a:srgbClr val="C00000"/>
                </a:solidFill>
              </a:rPr>
              <a:t> </a:t>
            </a:r>
            <a:r>
              <a:rPr lang="it-IT" sz="1800" b="1" i="1" dirty="0" err="1">
                <a:solidFill>
                  <a:srgbClr val="C00000"/>
                </a:solidFill>
              </a:rPr>
              <a:t>is</a:t>
            </a:r>
            <a:r>
              <a:rPr lang="it-IT" sz="1800" b="1" i="1" dirty="0">
                <a:solidFill>
                  <a:srgbClr val="C00000"/>
                </a:solidFill>
              </a:rPr>
              <a:t> large in Y for </a:t>
            </a:r>
            <a:r>
              <a:rPr lang="it-IT" sz="1800" b="1" i="1" dirty="0" err="1">
                <a:solidFill>
                  <a:srgbClr val="C00000"/>
                </a:solidFill>
              </a:rPr>
              <a:t>defocusing</a:t>
            </a:r>
            <a:r>
              <a:rPr lang="it-IT" sz="1800" b="1" i="1" dirty="0">
                <a:solidFill>
                  <a:srgbClr val="C00000"/>
                </a:solidFill>
              </a:rPr>
              <a:t> of SBNQUA01)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1800" i="1" dirty="0" err="1"/>
              <a:t>Tune</a:t>
            </a:r>
            <a:r>
              <a:rPr lang="it-IT" sz="1800" i="1" dirty="0"/>
              <a:t> SBNQ  1,2,3 chicane to </a:t>
            </a:r>
            <a:r>
              <a:rPr lang="it-IT" sz="1800" i="1" dirty="0" err="1"/>
              <a:t>nominal</a:t>
            </a:r>
            <a:r>
              <a:rPr lang="it-IT" sz="1800" i="1" dirty="0"/>
              <a:t> setting </a:t>
            </a:r>
            <a:r>
              <a:rPr lang="it-IT" sz="1800" i="1" dirty="0" err="1"/>
              <a:t>dispersion</a:t>
            </a:r>
            <a:r>
              <a:rPr lang="it-IT" sz="1800" i="1" dirty="0"/>
              <a:t> off. </a:t>
            </a:r>
            <a:r>
              <a:rPr lang="it-IT" sz="1800" i="1" dirty="0" err="1"/>
              <a:t>Transport</a:t>
            </a:r>
            <a:r>
              <a:rPr lang="it-IT" sz="1800" i="1" dirty="0"/>
              <a:t> the </a:t>
            </a:r>
            <a:r>
              <a:rPr lang="it-IT" sz="1800" i="1" dirty="0" err="1"/>
              <a:t>beam</a:t>
            </a:r>
            <a:r>
              <a:rPr lang="it-IT" sz="1800" i="1" dirty="0"/>
              <a:t> to SBFLG03 with SBNQ 4,5,6,7 off. Center </a:t>
            </a:r>
            <a:r>
              <a:rPr lang="it-IT" sz="1800" i="1" dirty="0" err="1"/>
              <a:t>beam</a:t>
            </a:r>
            <a:r>
              <a:rPr lang="it-IT" sz="1800" i="1" dirty="0"/>
              <a:t> on SBFLG03, </a:t>
            </a:r>
            <a:r>
              <a:rPr lang="it-IT" sz="1800" i="1" dirty="0" err="1"/>
              <a:t>attempt</a:t>
            </a:r>
            <a:r>
              <a:rPr lang="it-IT" sz="1800" i="1" dirty="0"/>
              <a:t> </a:t>
            </a:r>
            <a:r>
              <a:rPr lang="it-IT" sz="1800" i="1" dirty="0" err="1"/>
              <a:t>transport</a:t>
            </a:r>
            <a:r>
              <a:rPr lang="it-IT" sz="1800" i="1" dirty="0"/>
              <a:t> to SBFLG04 with UM open. Set a </a:t>
            </a:r>
            <a:r>
              <a:rPr lang="it-IT" sz="1800" i="1" dirty="0" err="1"/>
              <a:t>straight</a:t>
            </a:r>
            <a:r>
              <a:rPr lang="it-IT" sz="1800" i="1" dirty="0"/>
              <a:t> line. 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1800" i="1" dirty="0" err="1"/>
              <a:t>Align</a:t>
            </a:r>
            <a:r>
              <a:rPr lang="it-IT" sz="1800" i="1" dirty="0"/>
              <a:t> SBNQ 4,5,6,7 to the </a:t>
            </a:r>
            <a:r>
              <a:rPr lang="it-IT" sz="1800" i="1" dirty="0" err="1"/>
              <a:t>straight</a:t>
            </a:r>
            <a:r>
              <a:rPr lang="it-IT" sz="1800" i="1" dirty="0"/>
              <a:t> line </a:t>
            </a:r>
            <a:r>
              <a:rPr lang="it-IT" sz="1800" i="1" dirty="0" err="1"/>
              <a:t>using</a:t>
            </a:r>
            <a:r>
              <a:rPr lang="it-IT" sz="1800" i="1" dirty="0"/>
              <a:t> </a:t>
            </a:r>
            <a:r>
              <a:rPr lang="it-IT" sz="1800" i="1" dirty="0" err="1"/>
              <a:t>reference</a:t>
            </a:r>
            <a:r>
              <a:rPr lang="it-IT" sz="1800" i="1" dirty="0"/>
              <a:t> in SBFLG04 </a:t>
            </a:r>
          </a:p>
          <a:p>
            <a:pPr marL="457200" lvl="1" indent="0">
              <a:buNone/>
            </a:pPr>
            <a:endParaRPr lang="it-IT" sz="1200" i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1E2F3FE-4F8E-50C8-D2E8-40368E89C2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77" y="3849451"/>
            <a:ext cx="12168823" cy="289733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45FB1B3-0948-B344-20C9-0BFF2ACC21C9}"/>
              </a:ext>
            </a:extLst>
          </p:cNvPr>
          <p:cNvSpPr txBox="1"/>
          <p:nvPr/>
        </p:nvSpPr>
        <p:spPr>
          <a:xfrm>
            <a:off x="7018638" y="3855309"/>
            <a:ext cx="19474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SBNQUA04,05,06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D1E6196-E8E8-84FF-0A98-E46AADDF606E}"/>
              </a:ext>
            </a:extLst>
          </p:cNvPr>
          <p:cNvSpPr txBox="1"/>
          <p:nvPr/>
        </p:nvSpPr>
        <p:spPr>
          <a:xfrm>
            <a:off x="2092411" y="6170142"/>
            <a:ext cx="1258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SBNFLG01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21A6B3E-E2F8-BD64-5FB7-DF6F8BE08019}"/>
              </a:ext>
            </a:extLst>
          </p:cNvPr>
          <p:cNvSpPr txBox="1"/>
          <p:nvPr/>
        </p:nvSpPr>
        <p:spPr>
          <a:xfrm>
            <a:off x="5692347" y="5741774"/>
            <a:ext cx="1258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SBNFLG02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36E6F5E-47A1-44AB-BFEC-327024578F02}"/>
              </a:ext>
            </a:extLst>
          </p:cNvPr>
          <p:cNvSpPr txBox="1"/>
          <p:nvPr/>
        </p:nvSpPr>
        <p:spPr>
          <a:xfrm>
            <a:off x="8200767" y="5185721"/>
            <a:ext cx="1258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SBNFLG03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1B9AF2F-B140-3E2D-ACE4-288BA0700414}"/>
              </a:ext>
            </a:extLst>
          </p:cNvPr>
          <p:cNvSpPr txBox="1"/>
          <p:nvPr/>
        </p:nvSpPr>
        <p:spPr>
          <a:xfrm>
            <a:off x="10758616" y="5222792"/>
            <a:ext cx="1258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SBNFLG04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75B8D88-1761-CE5D-50A8-F77E0F1FD3C1}"/>
              </a:ext>
            </a:extLst>
          </p:cNvPr>
          <p:cNvCxnSpPr>
            <a:cxnSpLocks/>
            <a:stCxn id="9" idx="0"/>
          </p:cNvCxnSpPr>
          <p:nvPr/>
        </p:nvCxnSpPr>
        <p:spPr>
          <a:xfrm flipH="1" flipV="1">
            <a:off x="2693773" y="5585254"/>
            <a:ext cx="28041" cy="584888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23B5BACC-7194-EC0B-6A48-4AD499010F88}"/>
              </a:ext>
            </a:extLst>
          </p:cNvPr>
          <p:cNvCxnSpPr>
            <a:cxnSpLocks/>
            <a:stCxn id="10" idx="0"/>
          </p:cNvCxnSpPr>
          <p:nvPr/>
        </p:nvCxnSpPr>
        <p:spPr>
          <a:xfrm flipH="1" flipV="1">
            <a:off x="5982778" y="4759459"/>
            <a:ext cx="338972" cy="982315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FD36EB66-DDC2-5F62-D928-E9DDE6EFF98C}"/>
              </a:ext>
            </a:extLst>
          </p:cNvPr>
          <p:cNvCxnSpPr>
            <a:cxnSpLocks/>
          </p:cNvCxnSpPr>
          <p:nvPr/>
        </p:nvCxnSpPr>
        <p:spPr>
          <a:xfrm flipV="1">
            <a:off x="8853568" y="4610603"/>
            <a:ext cx="0" cy="535555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BFB0E787-A998-28AE-29B4-BFE6259F3096}"/>
              </a:ext>
            </a:extLst>
          </p:cNvPr>
          <p:cNvCxnSpPr>
            <a:cxnSpLocks/>
            <a:stCxn id="12" idx="0"/>
          </p:cNvCxnSpPr>
          <p:nvPr/>
        </p:nvCxnSpPr>
        <p:spPr>
          <a:xfrm flipV="1">
            <a:off x="11388019" y="4433777"/>
            <a:ext cx="803981" cy="789015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173D9717-A8A5-3A88-0C7B-FB88948E71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3719" y="236870"/>
            <a:ext cx="5714705" cy="1987723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862519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632CB-F465-0170-0CDC-492A411E2D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04BB7C-28A2-010E-101C-A302CD6DD6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87491"/>
          </a:xfrm>
        </p:spPr>
        <p:txBody>
          <a:bodyPr>
            <a:normAutofit fontScale="90000"/>
          </a:bodyPr>
          <a:lstStyle/>
          <a:p>
            <a:r>
              <a:rPr lang="it-IT" dirty="0" err="1"/>
              <a:t>Dogleg</a:t>
            </a:r>
            <a:r>
              <a:rPr lang="it-IT" dirty="0"/>
              <a:t> </a:t>
            </a:r>
            <a:r>
              <a:rPr lang="it-IT" dirty="0" err="1"/>
              <a:t>transport</a:t>
            </a:r>
            <a:r>
              <a:rPr lang="it-IT" dirty="0"/>
              <a:t>: 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F71D05-B155-50F7-107F-1A0FB10397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946299"/>
            <a:ext cx="11876566" cy="3015048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+mj-lt"/>
              <a:buAutoNum type="arabicPeriod"/>
            </a:pPr>
            <a:r>
              <a:rPr lang="it-IT" sz="1800" i="1" dirty="0"/>
              <a:t>Match PTL to </a:t>
            </a:r>
            <a:r>
              <a:rPr lang="it-IT" sz="1800" i="1" dirty="0" err="1"/>
              <a:t>nominal</a:t>
            </a:r>
            <a:r>
              <a:rPr lang="it-IT" sz="1800" i="1" dirty="0"/>
              <a:t> (Gilles WP) </a:t>
            </a:r>
            <a:r>
              <a:rPr lang="it-IT" sz="1800" dirty="0"/>
              <a:t>– Mark </a:t>
            </a:r>
            <a:r>
              <a:rPr lang="it-IT" sz="1800" dirty="0" err="1"/>
              <a:t>entrance</a:t>
            </a:r>
            <a:r>
              <a:rPr lang="it-IT" sz="1800" dirty="0"/>
              <a:t> </a:t>
            </a:r>
            <a:r>
              <a:rPr lang="it-IT" sz="1800" dirty="0" err="1"/>
              <a:t>reference</a:t>
            </a:r>
            <a:r>
              <a:rPr lang="it-IT" sz="1800" dirty="0"/>
              <a:t> in 1° </a:t>
            </a:r>
            <a:r>
              <a:rPr lang="it-IT" sz="1800" dirty="0" err="1"/>
              <a:t>dipole</a:t>
            </a:r>
            <a:r>
              <a:rPr lang="it-IT" sz="1800" dirty="0"/>
              <a:t>. </a:t>
            </a:r>
            <a:endParaRPr lang="it-IT" sz="1800" i="1" dirty="0"/>
          </a:p>
          <a:p>
            <a:pPr marL="342900" indent="-342900">
              <a:buFont typeface="+mj-lt"/>
              <a:buAutoNum type="arabicPeriod"/>
            </a:pPr>
            <a:r>
              <a:rPr lang="it-IT" sz="1800" i="1" dirty="0" err="1"/>
              <a:t>All</a:t>
            </a:r>
            <a:r>
              <a:rPr lang="it-IT" sz="1800" i="1" dirty="0"/>
              <a:t> SBNQ off - </a:t>
            </a:r>
            <a:r>
              <a:rPr lang="it-IT" sz="1800" i="1" dirty="0" err="1"/>
              <a:t>Transport</a:t>
            </a:r>
            <a:r>
              <a:rPr lang="it-IT" sz="1800" i="1" dirty="0"/>
              <a:t> to SBFLG02  &amp; CENTER (</a:t>
            </a:r>
            <a:r>
              <a:rPr lang="it-IT" sz="1800" i="1" dirty="0" err="1"/>
              <a:t>right</a:t>
            </a:r>
            <a:r>
              <a:rPr lang="it-IT" sz="1800" i="1" dirty="0"/>
              <a:t> </a:t>
            </a:r>
            <a:r>
              <a:rPr lang="it-IT" sz="1800" i="1" dirty="0" err="1"/>
              <a:t>before</a:t>
            </a:r>
            <a:r>
              <a:rPr lang="it-IT" sz="1800" i="1" dirty="0"/>
              <a:t> the last </a:t>
            </a:r>
            <a:r>
              <a:rPr lang="it-IT" sz="1800" i="1" dirty="0" err="1"/>
              <a:t>dipole</a:t>
            </a:r>
            <a:r>
              <a:rPr lang="it-IT" sz="1800" i="1" dirty="0"/>
              <a:t>)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1800" i="1" dirty="0" err="1"/>
              <a:t>All</a:t>
            </a:r>
            <a:r>
              <a:rPr lang="it-IT" sz="1800" i="1" dirty="0"/>
              <a:t> SBNQ off– </a:t>
            </a:r>
            <a:r>
              <a:rPr lang="it-IT" sz="1800" i="1" dirty="0" err="1"/>
              <a:t>align</a:t>
            </a:r>
            <a:r>
              <a:rPr lang="it-IT" sz="1800" i="1" dirty="0"/>
              <a:t> SBNQUA01 X &amp;Y </a:t>
            </a:r>
            <a:r>
              <a:rPr lang="it-IT" sz="1800" i="1" dirty="0" err="1"/>
              <a:t>using</a:t>
            </a:r>
            <a:r>
              <a:rPr lang="it-IT" sz="1800" i="1" dirty="0"/>
              <a:t> SBFLG01 &amp; SBFLG02 (large in x for </a:t>
            </a:r>
            <a:r>
              <a:rPr lang="it-IT" sz="1800" i="1" dirty="0" err="1"/>
              <a:t>dispersion</a:t>
            </a:r>
            <a:r>
              <a:rPr lang="it-IT" sz="1800" i="1" dirty="0"/>
              <a:t>)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1800" i="1" dirty="0" err="1"/>
              <a:t>All</a:t>
            </a:r>
            <a:r>
              <a:rPr lang="it-IT" sz="1800" i="1" dirty="0"/>
              <a:t> SBNQ off– </a:t>
            </a:r>
            <a:r>
              <a:rPr lang="it-IT" sz="1800" i="1" dirty="0" err="1"/>
              <a:t>align</a:t>
            </a:r>
            <a:r>
              <a:rPr lang="it-IT" sz="1800" i="1" dirty="0"/>
              <a:t> SBNQUA02, SBNQUA03,  </a:t>
            </a:r>
            <a:r>
              <a:rPr lang="it-IT" sz="1800" i="1" u="sng" dirty="0"/>
              <a:t>in Y </a:t>
            </a:r>
            <a:r>
              <a:rPr lang="it-IT" sz="1800" i="1" u="sng" dirty="0" err="1"/>
              <a:t>using</a:t>
            </a:r>
            <a:r>
              <a:rPr lang="it-IT" sz="1800" i="1" u="sng" dirty="0"/>
              <a:t> SBFLG02 </a:t>
            </a:r>
            <a:r>
              <a:rPr lang="it-IT" sz="1800" i="1" dirty="0"/>
              <a:t>(</a:t>
            </a:r>
            <a:r>
              <a:rPr lang="it-IT" sz="1800" i="1" dirty="0" err="1"/>
              <a:t>only</a:t>
            </a:r>
            <a:r>
              <a:rPr lang="it-IT" sz="1800" i="1" dirty="0"/>
              <a:t> in Y </a:t>
            </a:r>
            <a:r>
              <a:rPr lang="it-IT" sz="1800" i="1" dirty="0" err="1"/>
              <a:t>because</a:t>
            </a:r>
            <a:r>
              <a:rPr lang="it-IT" sz="1800" i="1" dirty="0"/>
              <a:t> </a:t>
            </a:r>
            <a:r>
              <a:rPr lang="it-IT" sz="1800" i="1" dirty="0" err="1"/>
              <a:t>beam</a:t>
            </a:r>
            <a:r>
              <a:rPr lang="it-IT" sz="1800" i="1" dirty="0"/>
              <a:t> </a:t>
            </a:r>
            <a:r>
              <a:rPr lang="it-IT" sz="1800" i="1" dirty="0" err="1"/>
              <a:t>is</a:t>
            </a:r>
            <a:r>
              <a:rPr lang="it-IT" sz="1800" i="1" dirty="0"/>
              <a:t> large in X for </a:t>
            </a:r>
            <a:r>
              <a:rPr lang="it-IT" sz="1800" i="1" dirty="0" err="1"/>
              <a:t>dispersion</a:t>
            </a:r>
            <a:r>
              <a:rPr lang="it-IT" sz="1800" i="1" dirty="0"/>
              <a:t>)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1800" i="1" dirty="0" err="1"/>
              <a:t>All</a:t>
            </a:r>
            <a:r>
              <a:rPr lang="it-IT" sz="1800" i="1" dirty="0"/>
              <a:t> SBNQ off </a:t>
            </a:r>
            <a:r>
              <a:rPr lang="it-IT" sz="1800" i="1" u="sng" dirty="0" err="1"/>
              <a:t>except</a:t>
            </a:r>
            <a:r>
              <a:rPr lang="it-IT" sz="1800" i="1" u="sng" dirty="0"/>
              <a:t> SBNQUA01 </a:t>
            </a:r>
            <a:r>
              <a:rPr lang="it-IT" sz="1800" i="1" dirty="0"/>
              <a:t>(SBNQUA01 =</a:t>
            </a:r>
            <a:r>
              <a:rPr lang="it-IT" sz="1800" i="1" dirty="0" err="1"/>
              <a:t>nominal</a:t>
            </a:r>
            <a:r>
              <a:rPr lang="it-IT" sz="1800" i="1" dirty="0"/>
              <a:t>, -&gt;  </a:t>
            </a:r>
            <a:r>
              <a:rPr lang="it-IT" sz="1800" i="1" dirty="0" err="1"/>
              <a:t>beam</a:t>
            </a:r>
            <a:r>
              <a:rPr lang="it-IT" sz="1800" i="1" dirty="0"/>
              <a:t> </a:t>
            </a:r>
            <a:r>
              <a:rPr lang="it-IT" sz="1800" i="1" dirty="0" err="1"/>
              <a:t>contained</a:t>
            </a:r>
            <a:r>
              <a:rPr lang="it-IT" sz="1800" i="1" dirty="0"/>
              <a:t> in X, large in Y – </a:t>
            </a:r>
            <a:r>
              <a:rPr lang="it-IT" sz="1800" i="1" dirty="0" err="1"/>
              <a:t>align</a:t>
            </a:r>
            <a:r>
              <a:rPr lang="it-IT" sz="1800" i="1" dirty="0"/>
              <a:t> SBNQUA02, SBNQUA03, in X </a:t>
            </a:r>
            <a:r>
              <a:rPr lang="it-IT" sz="1800" i="1" dirty="0" err="1"/>
              <a:t>using</a:t>
            </a:r>
            <a:r>
              <a:rPr lang="it-IT" sz="1800" i="1" dirty="0"/>
              <a:t> SBFLG02 (</a:t>
            </a:r>
            <a:r>
              <a:rPr lang="it-IT" sz="1800" i="1" dirty="0" err="1"/>
              <a:t>only</a:t>
            </a:r>
            <a:r>
              <a:rPr lang="it-IT" sz="1800" i="1" dirty="0"/>
              <a:t> in X </a:t>
            </a:r>
            <a:r>
              <a:rPr lang="it-IT" sz="1800" i="1" dirty="0" err="1"/>
              <a:t>because</a:t>
            </a:r>
            <a:r>
              <a:rPr lang="it-IT" sz="1800" i="1" dirty="0"/>
              <a:t> </a:t>
            </a:r>
            <a:r>
              <a:rPr lang="it-IT" sz="1800" i="1" dirty="0" err="1"/>
              <a:t>beam</a:t>
            </a:r>
            <a:r>
              <a:rPr lang="it-IT" sz="1800" i="1" dirty="0"/>
              <a:t> </a:t>
            </a:r>
            <a:r>
              <a:rPr lang="it-IT" sz="1800" i="1" dirty="0" err="1"/>
              <a:t>is</a:t>
            </a:r>
            <a:r>
              <a:rPr lang="it-IT" sz="1800" i="1" dirty="0"/>
              <a:t> large in Y for </a:t>
            </a:r>
            <a:r>
              <a:rPr lang="it-IT" sz="1800" i="1" dirty="0" err="1"/>
              <a:t>defocusing</a:t>
            </a:r>
            <a:r>
              <a:rPr lang="it-IT" sz="1800" i="1" dirty="0"/>
              <a:t> of SBNQUA01)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1800" b="1" i="1" dirty="0" err="1">
                <a:solidFill>
                  <a:srgbClr val="C00000"/>
                </a:solidFill>
              </a:rPr>
              <a:t>Tune</a:t>
            </a:r>
            <a:r>
              <a:rPr lang="it-IT" sz="1800" b="1" i="1" dirty="0">
                <a:solidFill>
                  <a:srgbClr val="C00000"/>
                </a:solidFill>
              </a:rPr>
              <a:t> SBNQ  1,2,3 chicane to </a:t>
            </a:r>
            <a:r>
              <a:rPr lang="it-IT" sz="1800" b="1" i="1" dirty="0" err="1">
                <a:solidFill>
                  <a:srgbClr val="C00000"/>
                </a:solidFill>
              </a:rPr>
              <a:t>nominal</a:t>
            </a:r>
            <a:r>
              <a:rPr lang="it-IT" sz="1800" b="1" i="1" dirty="0">
                <a:solidFill>
                  <a:srgbClr val="C00000"/>
                </a:solidFill>
              </a:rPr>
              <a:t> setting </a:t>
            </a:r>
            <a:r>
              <a:rPr lang="it-IT" sz="1800" b="1" i="1" dirty="0" err="1">
                <a:solidFill>
                  <a:srgbClr val="C00000"/>
                </a:solidFill>
              </a:rPr>
              <a:t>dispersion</a:t>
            </a:r>
            <a:r>
              <a:rPr lang="it-IT" sz="1800" b="1" i="1" dirty="0">
                <a:solidFill>
                  <a:srgbClr val="C00000"/>
                </a:solidFill>
              </a:rPr>
              <a:t> off. </a:t>
            </a:r>
            <a:r>
              <a:rPr lang="it-IT" sz="1800" i="1" dirty="0" err="1"/>
              <a:t>Transport</a:t>
            </a:r>
            <a:r>
              <a:rPr lang="it-IT" sz="1800" i="1" dirty="0"/>
              <a:t> the </a:t>
            </a:r>
            <a:r>
              <a:rPr lang="it-IT" sz="1800" i="1" dirty="0" err="1"/>
              <a:t>beam</a:t>
            </a:r>
            <a:r>
              <a:rPr lang="it-IT" sz="1800" i="1" dirty="0"/>
              <a:t> to SBFLG03 with SBNQ 4,5,6,7 off. Center </a:t>
            </a:r>
            <a:r>
              <a:rPr lang="it-IT" sz="1800" i="1" dirty="0" err="1"/>
              <a:t>beam</a:t>
            </a:r>
            <a:r>
              <a:rPr lang="it-IT" sz="1800" i="1" dirty="0"/>
              <a:t> on SBFLG03, </a:t>
            </a:r>
            <a:r>
              <a:rPr lang="it-IT" sz="1800" i="1" dirty="0" err="1"/>
              <a:t>attempt</a:t>
            </a:r>
            <a:r>
              <a:rPr lang="it-IT" sz="1800" i="1" dirty="0"/>
              <a:t> </a:t>
            </a:r>
            <a:r>
              <a:rPr lang="it-IT" sz="1800" i="1" dirty="0" err="1"/>
              <a:t>transport</a:t>
            </a:r>
            <a:r>
              <a:rPr lang="it-IT" sz="1800" i="1" dirty="0"/>
              <a:t> to SBFLG04 with UM open. </a:t>
            </a:r>
            <a:r>
              <a:rPr lang="it-IT" sz="1800" b="1" i="1" dirty="0"/>
              <a:t>Set a </a:t>
            </a:r>
            <a:r>
              <a:rPr lang="it-IT" sz="1800" b="1" i="1" dirty="0" err="1"/>
              <a:t>straight</a:t>
            </a:r>
            <a:r>
              <a:rPr lang="it-IT" sz="1800" b="1" i="1" dirty="0"/>
              <a:t> line. 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1800" i="1" dirty="0" err="1"/>
              <a:t>Align</a:t>
            </a:r>
            <a:r>
              <a:rPr lang="it-IT" sz="1800" i="1" dirty="0"/>
              <a:t> SBNQ 4,5,6,7 to the </a:t>
            </a:r>
            <a:r>
              <a:rPr lang="it-IT" sz="1800" i="1" dirty="0" err="1"/>
              <a:t>straight</a:t>
            </a:r>
            <a:r>
              <a:rPr lang="it-IT" sz="1800" i="1" dirty="0"/>
              <a:t> line </a:t>
            </a:r>
            <a:r>
              <a:rPr lang="it-IT" sz="1800" i="1" dirty="0" err="1"/>
              <a:t>using</a:t>
            </a:r>
            <a:r>
              <a:rPr lang="it-IT" sz="1800" i="1" dirty="0"/>
              <a:t> </a:t>
            </a:r>
            <a:r>
              <a:rPr lang="it-IT" sz="1800" i="1" dirty="0" err="1"/>
              <a:t>reference</a:t>
            </a:r>
            <a:r>
              <a:rPr lang="it-IT" sz="1800" i="1" dirty="0"/>
              <a:t> in SBFLG04 </a:t>
            </a:r>
          </a:p>
          <a:p>
            <a:pPr marL="457200" lvl="1" indent="0">
              <a:buNone/>
            </a:pPr>
            <a:endParaRPr lang="it-IT" sz="1200" i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874EFB6-37E5-E888-9B37-956B87A4DE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77" y="3849451"/>
            <a:ext cx="12168823" cy="289733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C354D60-89FF-1FB5-DECC-F1F221AC70BC}"/>
              </a:ext>
            </a:extLst>
          </p:cNvPr>
          <p:cNvSpPr txBox="1"/>
          <p:nvPr/>
        </p:nvSpPr>
        <p:spPr>
          <a:xfrm>
            <a:off x="7018638" y="3855309"/>
            <a:ext cx="19474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SBNQUA04,05,06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624D96C-91CB-0317-95EF-62212208BEFB}"/>
              </a:ext>
            </a:extLst>
          </p:cNvPr>
          <p:cNvSpPr txBox="1"/>
          <p:nvPr/>
        </p:nvSpPr>
        <p:spPr>
          <a:xfrm>
            <a:off x="2092411" y="6170142"/>
            <a:ext cx="1258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SBNFLG01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C634C4D-3BA5-C7B9-841E-F42F11DBB3AA}"/>
              </a:ext>
            </a:extLst>
          </p:cNvPr>
          <p:cNvSpPr txBox="1"/>
          <p:nvPr/>
        </p:nvSpPr>
        <p:spPr>
          <a:xfrm>
            <a:off x="5692347" y="5741774"/>
            <a:ext cx="1258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SBNFLG02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2A991B8-7202-02F7-0B52-8B4934257312}"/>
              </a:ext>
            </a:extLst>
          </p:cNvPr>
          <p:cNvSpPr txBox="1"/>
          <p:nvPr/>
        </p:nvSpPr>
        <p:spPr>
          <a:xfrm>
            <a:off x="8200767" y="5185721"/>
            <a:ext cx="1258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SBNFLG03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035C3D2-10C7-7037-EA45-BD6AF9A9A728}"/>
              </a:ext>
            </a:extLst>
          </p:cNvPr>
          <p:cNvSpPr txBox="1"/>
          <p:nvPr/>
        </p:nvSpPr>
        <p:spPr>
          <a:xfrm>
            <a:off x="10758616" y="5222792"/>
            <a:ext cx="1258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SBNFLG04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FA603B4E-DBBF-568F-1B47-E5CA78434E59}"/>
              </a:ext>
            </a:extLst>
          </p:cNvPr>
          <p:cNvCxnSpPr>
            <a:cxnSpLocks/>
            <a:stCxn id="9" idx="0"/>
          </p:cNvCxnSpPr>
          <p:nvPr/>
        </p:nvCxnSpPr>
        <p:spPr>
          <a:xfrm flipH="1" flipV="1">
            <a:off x="2693773" y="5585254"/>
            <a:ext cx="28041" cy="584888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2C43C2B-EC9D-4351-B4BF-1B7F328900E8}"/>
              </a:ext>
            </a:extLst>
          </p:cNvPr>
          <p:cNvCxnSpPr>
            <a:cxnSpLocks/>
            <a:stCxn id="10" idx="0"/>
          </p:cNvCxnSpPr>
          <p:nvPr/>
        </p:nvCxnSpPr>
        <p:spPr>
          <a:xfrm flipH="1" flipV="1">
            <a:off x="5982778" y="4759459"/>
            <a:ext cx="338972" cy="982315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28FC4E2-0F3D-F48E-1CC5-FD2AA9F51B4E}"/>
              </a:ext>
            </a:extLst>
          </p:cNvPr>
          <p:cNvCxnSpPr>
            <a:cxnSpLocks/>
          </p:cNvCxnSpPr>
          <p:nvPr/>
        </p:nvCxnSpPr>
        <p:spPr>
          <a:xfrm flipV="1">
            <a:off x="8853568" y="4610603"/>
            <a:ext cx="0" cy="535555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E29A1DE3-D52E-F779-28F6-052577E7D97E}"/>
              </a:ext>
            </a:extLst>
          </p:cNvPr>
          <p:cNvCxnSpPr>
            <a:cxnSpLocks/>
            <a:stCxn id="12" idx="0"/>
          </p:cNvCxnSpPr>
          <p:nvPr/>
        </p:nvCxnSpPr>
        <p:spPr>
          <a:xfrm flipV="1">
            <a:off x="11388019" y="4433777"/>
            <a:ext cx="803981" cy="789015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56CE59D0-2D16-2364-6C84-21D4215F35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0586" y="473001"/>
            <a:ext cx="6733214" cy="2363907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934007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673E43-E861-633F-4380-684E81A966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86C0CF-3F79-69AE-518E-9737D01332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87491"/>
          </a:xfrm>
        </p:spPr>
        <p:txBody>
          <a:bodyPr>
            <a:normAutofit fontScale="90000"/>
          </a:bodyPr>
          <a:lstStyle/>
          <a:p>
            <a:r>
              <a:rPr lang="it-IT" dirty="0" err="1"/>
              <a:t>Dogleg</a:t>
            </a:r>
            <a:r>
              <a:rPr lang="it-IT" dirty="0"/>
              <a:t> </a:t>
            </a:r>
            <a:r>
              <a:rPr lang="it-IT" dirty="0" err="1"/>
              <a:t>transport</a:t>
            </a:r>
            <a:r>
              <a:rPr lang="it-IT" dirty="0"/>
              <a:t>: 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C05C9C-788B-37CA-1921-2E661FBCED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946299"/>
            <a:ext cx="11876566" cy="3015048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+mj-lt"/>
              <a:buAutoNum type="arabicPeriod"/>
            </a:pPr>
            <a:r>
              <a:rPr lang="it-IT" sz="1800" i="1" dirty="0"/>
              <a:t>Match PTL to </a:t>
            </a:r>
            <a:r>
              <a:rPr lang="it-IT" sz="1800" i="1" dirty="0" err="1"/>
              <a:t>nominal</a:t>
            </a:r>
            <a:r>
              <a:rPr lang="it-IT" sz="1800" i="1" dirty="0"/>
              <a:t> (Gilles WP)</a:t>
            </a:r>
            <a:r>
              <a:rPr lang="it-IT" sz="1800" dirty="0"/>
              <a:t> – Mark </a:t>
            </a:r>
            <a:r>
              <a:rPr lang="it-IT" sz="1800" dirty="0" err="1"/>
              <a:t>entrance</a:t>
            </a:r>
            <a:r>
              <a:rPr lang="it-IT" sz="1800" dirty="0"/>
              <a:t> </a:t>
            </a:r>
            <a:r>
              <a:rPr lang="it-IT" sz="1800" dirty="0" err="1"/>
              <a:t>reference</a:t>
            </a:r>
            <a:r>
              <a:rPr lang="it-IT" sz="1800" dirty="0"/>
              <a:t> in 1° </a:t>
            </a:r>
            <a:r>
              <a:rPr lang="it-IT" sz="1800" dirty="0" err="1"/>
              <a:t>dipole</a:t>
            </a:r>
            <a:r>
              <a:rPr lang="it-IT" sz="1800" dirty="0"/>
              <a:t>. </a:t>
            </a:r>
            <a:endParaRPr lang="it-IT" sz="1800" i="1" dirty="0"/>
          </a:p>
          <a:p>
            <a:pPr marL="342900" indent="-342900">
              <a:buFont typeface="+mj-lt"/>
              <a:buAutoNum type="arabicPeriod"/>
            </a:pPr>
            <a:r>
              <a:rPr lang="it-IT" sz="1800" i="1" dirty="0" err="1"/>
              <a:t>All</a:t>
            </a:r>
            <a:r>
              <a:rPr lang="it-IT" sz="1800" i="1" dirty="0"/>
              <a:t> SBNQ off - </a:t>
            </a:r>
            <a:r>
              <a:rPr lang="it-IT" sz="1800" i="1" dirty="0" err="1"/>
              <a:t>Transport</a:t>
            </a:r>
            <a:r>
              <a:rPr lang="it-IT" sz="1800" i="1" dirty="0"/>
              <a:t> to SBFLG02  &amp; CENTER (</a:t>
            </a:r>
            <a:r>
              <a:rPr lang="it-IT" sz="1800" i="1" dirty="0" err="1"/>
              <a:t>right</a:t>
            </a:r>
            <a:r>
              <a:rPr lang="it-IT" sz="1800" i="1" dirty="0"/>
              <a:t> </a:t>
            </a:r>
            <a:r>
              <a:rPr lang="it-IT" sz="1800" i="1" dirty="0" err="1"/>
              <a:t>before</a:t>
            </a:r>
            <a:r>
              <a:rPr lang="it-IT" sz="1800" i="1" dirty="0"/>
              <a:t> the last </a:t>
            </a:r>
            <a:r>
              <a:rPr lang="it-IT" sz="1800" i="1" dirty="0" err="1"/>
              <a:t>dipole</a:t>
            </a:r>
            <a:r>
              <a:rPr lang="it-IT" sz="1800" i="1" dirty="0"/>
              <a:t>)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1800" i="1" dirty="0" err="1"/>
              <a:t>All</a:t>
            </a:r>
            <a:r>
              <a:rPr lang="it-IT" sz="1800" i="1" dirty="0"/>
              <a:t> SBNQ off– </a:t>
            </a:r>
            <a:r>
              <a:rPr lang="it-IT" sz="1800" i="1" dirty="0" err="1"/>
              <a:t>align</a:t>
            </a:r>
            <a:r>
              <a:rPr lang="it-IT" sz="1800" i="1" dirty="0"/>
              <a:t> SBNQUA01 X &amp;Y </a:t>
            </a:r>
            <a:r>
              <a:rPr lang="it-IT" sz="1800" i="1" dirty="0" err="1"/>
              <a:t>using</a:t>
            </a:r>
            <a:r>
              <a:rPr lang="it-IT" sz="1800" i="1" dirty="0"/>
              <a:t> SBFLG01 &amp; SBFLG02 (large in x for </a:t>
            </a:r>
            <a:r>
              <a:rPr lang="it-IT" sz="1800" i="1" dirty="0" err="1"/>
              <a:t>dispersion</a:t>
            </a:r>
            <a:r>
              <a:rPr lang="it-IT" sz="1800" i="1" dirty="0"/>
              <a:t>)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1800" i="1" dirty="0" err="1"/>
              <a:t>All</a:t>
            </a:r>
            <a:r>
              <a:rPr lang="it-IT" sz="1800" i="1" dirty="0"/>
              <a:t> SBNQ off– </a:t>
            </a:r>
            <a:r>
              <a:rPr lang="it-IT" sz="1800" i="1" dirty="0" err="1"/>
              <a:t>align</a:t>
            </a:r>
            <a:r>
              <a:rPr lang="it-IT" sz="1800" i="1" dirty="0"/>
              <a:t> SBNQUA02, SBNQUA03,  </a:t>
            </a:r>
            <a:r>
              <a:rPr lang="it-IT" sz="1800" i="1" u="sng" dirty="0"/>
              <a:t>in Y </a:t>
            </a:r>
            <a:r>
              <a:rPr lang="it-IT" sz="1800" i="1" u="sng" dirty="0" err="1"/>
              <a:t>using</a:t>
            </a:r>
            <a:r>
              <a:rPr lang="it-IT" sz="1800" i="1" u="sng" dirty="0"/>
              <a:t> SBFLG02 </a:t>
            </a:r>
            <a:r>
              <a:rPr lang="it-IT" sz="1800" i="1" dirty="0"/>
              <a:t>(</a:t>
            </a:r>
            <a:r>
              <a:rPr lang="it-IT" sz="1800" i="1" dirty="0" err="1"/>
              <a:t>only</a:t>
            </a:r>
            <a:r>
              <a:rPr lang="it-IT" sz="1800" i="1" dirty="0"/>
              <a:t> in Y </a:t>
            </a:r>
            <a:r>
              <a:rPr lang="it-IT" sz="1800" i="1" dirty="0" err="1"/>
              <a:t>because</a:t>
            </a:r>
            <a:r>
              <a:rPr lang="it-IT" sz="1800" i="1" dirty="0"/>
              <a:t> </a:t>
            </a:r>
            <a:r>
              <a:rPr lang="it-IT" sz="1800" i="1" dirty="0" err="1"/>
              <a:t>beam</a:t>
            </a:r>
            <a:r>
              <a:rPr lang="it-IT" sz="1800" i="1" dirty="0"/>
              <a:t> </a:t>
            </a:r>
            <a:r>
              <a:rPr lang="it-IT" sz="1800" i="1" dirty="0" err="1"/>
              <a:t>is</a:t>
            </a:r>
            <a:r>
              <a:rPr lang="it-IT" sz="1800" i="1" dirty="0"/>
              <a:t> large in X for </a:t>
            </a:r>
            <a:r>
              <a:rPr lang="it-IT" sz="1800" i="1" dirty="0" err="1"/>
              <a:t>dispersion</a:t>
            </a:r>
            <a:r>
              <a:rPr lang="it-IT" sz="1800" i="1" dirty="0"/>
              <a:t>)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1800" i="1" dirty="0" err="1"/>
              <a:t>All</a:t>
            </a:r>
            <a:r>
              <a:rPr lang="it-IT" sz="1800" i="1" dirty="0"/>
              <a:t> SBNQ off </a:t>
            </a:r>
            <a:r>
              <a:rPr lang="it-IT" sz="1800" i="1" u="sng" dirty="0" err="1"/>
              <a:t>except</a:t>
            </a:r>
            <a:r>
              <a:rPr lang="it-IT" sz="1800" i="1" u="sng" dirty="0"/>
              <a:t> SBNQUA01 </a:t>
            </a:r>
            <a:r>
              <a:rPr lang="it-IT" sz="1800" i="1" dirty="0"/>
              <a:t>(SBNQUA01 =</a:t>
            </a:r>
            <a:r>
              <a:rPr lang="it-IT" sz="1800" i="1" dirty="0" err="1"/>
              <a:t>nominal</a:t>
            </a:r>
            <a:r>
              <a:rPr lang="it-IT" sz="1800" i="1" dirty="0"/>
              <a:t>, -&gt;  </a:t>
            </a:r>
            <a:r>
              <a:rPr lang="it-IT" sz="1800" i="1" dirty="0" err="1"/>
              <a:t>beam</a:t>
            </a:r>
            <a:r>
              <a:rPr lang="it-IT" sz="1800" i="1" dirty="0"/>
              <a:t> </a:t>
            </a:r>
            <a:r>
              <a:rPr lang="it-IT" sz="1800" i="1" dirty="0" err="1"/>
              <a:t>contained</a:t>
            </a:r>
            <a:r>
              <a:rPr lang="it-IT" sz="1800" i="1" dirty="0"/>
              <a:t> in X, large in Y – </a:t>
            </a:r>
            <a:r>
              <a:rPr lang="it-IT" sz="1800" i="1" dirty="0" err="1"/>
              <a:t>align</a:t>
            </a:r>
            <a:r>
              <a:rPr lang="it-IT" sz="1800" i="1" dirty="0"/>
              <a:t> SBNQUA02, SBNQUA03, in X </a:t>
            </a:r>
            <a:r>
              <a:rPr lang="it-IT" sz="1800" i="1" dirty="0" err="1"/>
              <a:t>using</a:t>
            </a:r>
            <a:r>
              <a:rPr lang="it-IT" sz="1800" i="1" dirty="0"/>
              <a:t> SBFLG02 (</a:t>
            </a:r>
            <a:r>
              <a:rPr lang="it-IT" sz="1800" i="1" dirty="0" err="1"/>
              <a:t>only</a:t>
            </a:r>
            <a:r>
              <a:rPr lang="it-IT" sz="1800" i="1" dirty="0"/>
              <a:t> in X </a:t>
            </a:r>
            <a:r>
              <a:rPr lang="it-IT" sz="1800" i="1" dirty="0" err="1"/>
              <a:t>because</a:t>
            </a:r>
            <a:r>
              <a:rPr lang="it-IT" sz="1800" i="1" dirty="0"/>
              <a:t> </a:t>
            </a:r>
            <a:r>
              <a:rPr lang="it-IT" sz="1800" i="1" dirty="0" err="1"/>
              <a:t>beam</a:t>
            </a:r>
            <a:r>
              <a:rPr lang="it-IT" sz="1800" i="1" dirty="0"/>
              <a:t> </a:t>
            </a:r>
            <a:r>
              <a:rPr lang="it-IT" sz="1800" i="1" dirty="0" err="1"/>
              <a:t>is</a:t>
            </a:r>
            <a:r>
              <a:rPr lang="it-IT" sz="1800" i="1" dirty="0"/>
              <a:t> large in Y for </a:t>
            </a:r>
            <a:r>
              <a:rPr lang="it-IT" sz="1800" i="1" dirty="0" err="1"/>
              <a:t>defocusing</a:t>
            </a:r>
            <a:r>
              <a:rPr lang="it-IT" sz="1800" i="1" dirty="0"/>
              <a:t> of SBNQUA01)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1800" i="1" dirty="0" err="1"/>
              <a:t>Tune</a:t>
            </a:r>
            <a:r>
              <a:rPr lang="it-IT" sz="1800" i="1" dirty="0"/>
              <a:t> SBNQ  1,2,3 chicane to </a:t>
            </a:r>
            <a:r>
              <a:rPr lang="it-IT" sz="1800" i="1" dirty="0" err="1"/>
              <a:t>nominal</a:t>
            </a:r>
            <a:r>
              <a:rPr lang="it-IT" sz="1800" i="1" dirty="0"/>
              <a:t> setting </a:t>
            </a:r>
            <a:r>
              <a:rPr lang="it-IT" sz="1800" i="1" dirty="0" err="1"/>
              <a:t>dispersion</a:t>
            </a:r>
            <a:r>
              <a:rPr lang="it-IT" sz="1800" i="1" dirty="0"/>
              <a:t> off. </a:t>
            </a:r>
            <a:r>
              <a:rPr lang="it-IT" sz="1800" i="1" dirty="0" err="1"/>
              <a:t>Transport</a:t>
            </a:r>
            <a:r>
              <a:rPr lang="it-IT" sz="1800" i="1" dirty="0"/>
              <a:t> the </a:t>
            </a:r>
            <a:r>
              <a:rPr lang="it-IT" sz="1800" i="1" dirty="0" err="1"/>
              <a:t>beam</a:t>
            </a:r>
            <a:r>
              <a:rPr lang="it-IT" sz="1800" i="1" dirty="0"/>
              <a:t> to SBFLG03 with SBNQ 4,5,6,7 off. Center </a:t>
            </a:r>
            <a:r>
              <a:rPr lang="it-IT" sz="1800" i="1" dirty="0" err="1"/>
              <a:t>beam</a:t>
            </a:r>
            <a:r>
              <a:rPr lang="it-IT" sz="1800" i="1" dirty="0"/>
              <a:t> on SBFLG03, </a:t>
            </a:r>
            <a:r>
              <a:rPr lang="it-IT" sz="1800" i="1" dirty="0" err="1"/>
              <a:t>attempt</a:t>
            </a:r>
            <a:r>
              <a:rPr lang="it-IT" sz="1800" i="1" dirty="0"/>
              <a:t> </a:t>
            </a:r>
            <a:r>
              <a:rPr lang="it-IT" sz="1800" i="1" dirty="0" err="1"/>
              <a:t>transport</a:t>
            </a:r>
            <a:r>
              <a:rPr lang="it-IT" sz="1800" i="1" dirty="0"/>
              <a:t> to SBFLG04 with UM open. Set a </a:t>
            </a:r>
            <a:r>
              <a:rPr lang="it-IT" sz="1800" i="1" dirty="0" err="1"/>
              <a:t>straight</a:t>
            </a:r>
            <a:r>
              <a:rPr lang="it-IT" sz="1800" i="1" dirty="0"/>
              <a:t> line. 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1800" b="1" i="1" dirty="0" err="1">
                <a:solidFill>
                  <a:srgbClr val="C00000"/>
                </a:solidFill>
              </a:rPr>
              <a:t>Align</a:t>
            </a:r>
            <a:r>
              <a:rPr lang="it-IT" sz="1800" b="1" i="1" dirty="0">
                <a:solidFill>
                  <a:srgbClr val="C00000"/>
                </a:solidFill>
              </a:rPr>
              <a:t> SBNQ 4,5,6,7 to the </a:t>
            </a:r>
            <a:r>
              <a:rPr lang="it-IT" sz="1800" b="1" i="1" dirty="0" err="1">
                <a:solidFill>
                  <a:srgbClr val="C00000"/>
                </a:solidFill>
              </a:rPr>
              <a:t>straight</a:t>
            </a:r>
            <a:r>
              <a:rPr lang="it-IT" sz="1800" b="1" i="1" dirty="0">
                <a:solidFill>
                  <a:srgbClr val="C00000"/>
                </a:solidFill>
              </a:rPr>
              <a:t> line </a:t>
            </a:r>
            <a:r>
              <a:rPr lang="it-IT" sz="1800" b="1" i="1" dirty="0" err="1">
                <a:solidFill>
                  <a:srgbClr val="C00000"/>
                </a:solidFill>
              </a:rPr>
              <a:t>using</a:t>
            </a:r>
            <a:r>
              <a:rPr lang="it-IT" sz="1800" b="1" i="1" dirty="0">
                <a:solidFill>
                  <a:srgbClr val="C00000"/>
                </a:solidFill>
              </a:rPr>
              <a:t> </a:t>
            </a:r>
            <a:r>
              <a:rPr lang="it-IT" sz="1800" b="1" i="1" dirty="0" err="1">
                <a:solidFill>
                  <a:srgbClr val="C00000"/>
                </a:solidFill>
              </a:rPr>
              <a:t>reference</a:t>
            </a:r>
            <a:r>
              <a:rPr lang="it-IT" sz="1800" b="1" i="1" dirty="0">
                <a:solidFill>
                  <a:srgbClr val="C00000"/>
                </a:solidFill>
              </a:rPr>
              <a:t> in SBFLG03, </a:t>
            </a:r>
            <a:r>
              <a:rPr lang="it-IT" sz="1800" b="1" i="1" dirty="0" err="1">
                <a:solidFill>
                  <a:srgbClr val="C00000"/>
                </a:solidFill>
              </a:rPr>
              <a:t>eventually</a:t>
            </a:r>
            <a:r>
              <a:rPr lang="it-IT" sz="1800" b="1" i="1" dirty="0">
                <a:solidFill>
                  <a:srgbClr val="C00000"/>
                </a:solidFill>
              </a:rPr>
              <a:t> 4 </a:t>
            </a:r>
          </a:p>
          <a:p>
            <a:pPr marL="457200" lvl="1" indent="0">
              <a:buNone/>
            </a:pPr>
            <a:endParaRPr lang="it-IT" sz="1200" i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FD3997E-2FD9-C18C-AF3E-953B4BF3A4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77" y="3849451"/>
            <a:ext cx="12168823" cy="289733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89D2F4F-F6AF-0712-C3DF-7E940EA6579C}"/>
              </a:ext>
            </a:extLst>
          </p:cNvPr>
          <p:cNvSpPr txBox="1"/>
          <p:nvPr/>
        </p:nvSpPr>
        <p:spPr>
          <a:xfrm>
            <a:off x="7018638" y="3855309"/>
            <a:ext cx="19474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SBNQUA04,05,06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1A67E60-A232-C4E3-BF89-6A1CB30232AC}"/>
              </a:ext>
            </a:extLst>
          </p:cNvPr>
          <p:cNvSpPr txBox="1"/>
          <p:nvPr/>
        </p:nvSpPr>
        <p:spPr>
          <a:xfrm>
            <a:off x="2092411" y="6170142"/>
            <a:ext cx="1258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SBNFLG01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AF0673F-F84E-7896-B854-A8B80397C109}"/>
              </a:ext>
            </a:extLst>
          </p:cNvPr>
          <p:cNvSpPr txBox="1"/>
          <p:nvPr/>
        </p:nvSpPr>
        <p:spPr>
          <a:xfrm>
            <a:off x="5692347" y="5741774"/>
            <a:ext cx="1258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SBNFLG02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1A94EB3-82A0-04DC-F8A8-246C07706A2B}"/>
              </a:ext>
            </a:extLst>
          </p:cNvPr>
          <p:cNvSpPr txBox="1"/>
          <p:nvPr/>
        </p:nvSpPr>
        <p:spPr>
          <a:xfrm>
            <a:off x="8200767" y="5185721"/>
            <a:ext cx="1258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SBNFLG03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CE9D2AE-FFB4-6658-6985-3111D13DE028}"/>
              </a:ext>
            </a:extLst>
          </p:cNvPr>
          <p:cNvSpPr txBox="1"/>
          <p:nvPr/>
        </p:nvSpPr>
        <p:spPr>
          <a:xfrm>
            <a:off x="10758616" y="5222792"/>
            <a:ext cx="1258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SBNFLG04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426EA88-FA30-AB0E-57E7-C903AC3739CB}"/>
              </a:ext>
            </a:extLst>
          </p:cNvPr>
          <p:cNvCxnSpPr>
            <a:cxnSpLocks/>
            <a:stCxn id="9" idx="0"/>
          </p:cNvCxnSpPr>
          <p:nvPr/>
        </p:nvCxnSpPr>
        <p:spPr>
          <a:xfrm flipH="1" flipV="1">
            <a:off x="2693773" y="5585254"/>
            <a:ext cx="28041" cy="584888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322271C0-523E-C64E-B05C-7700728CDCFA}"/>
              </a:ext>
            </a:extLst>
          </p:cNvPr>
          <p:cNvCxnSpPr>
            <a:cxnSpLocks/>
            <a:stCxn id="10" idx="0"/>
          </p:cNvCxnSpPr>
          <p:nvPr/>
        </p:nvCxnSpPr>
        <p:spPr>
          <a:xfrm flipH="1" flipV="1">
            <a:off x="5982778" y="4759459"/>
            <a:ext cx="338972" cy="982315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CCD4966-2170-0E65-FBE0-7261B24705D1}"/>
              </a:ext>
            </a:extLst>
          </p:cNvPr>
          <p:cNvCxnSpPr>
            <a:cxnSpLocks/>
          </p:cNvCxnSpPr>
          <p:nvPr/>
        </p:nvCxnSpPr>
        <p:spPr>
          <a:xfrm flipV="1">
            <a:off x="8853568" y="4610603"/>
            <a:ext cx="0" cy="535555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CF4FCAAE-511D-E942-2B3B-2C28ADB52B4E}"/>
              </a:ext>
            </a:extLst>
          </p:cNvPr>
          <p:cNvCxnSpPr>
            <a:cxnSpLocks/>
            <a:stCxn id="12" idx="0"/>
          </p:cNvCxnSpPr>
          <p:nvPr/>
        </p:nvCxnSpPr>
        <p:spPr>
          <a:xfrm flipV="1">
            <a:off x="11388019" y="4433777"/>
            <a:ext cx="803981" cy="789015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5643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5C2C71-380D-8C79-C146-2D19E64212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26AF3445-466D-4273-4933-E4DF4852A1A6}"/>
              </a:ext>
            </a:extLst>
          </p:cNvPr>
          <p:cNvSpPr txBox="1">
            <a:spLocks/>
          </p:cNvSpPr>
          <p:nvPr/>
        </p:nvSpPr>
        <p:spPr>
          <a:xfrm>
            <a:off x="-5539" y="2263463"/>
            <a:ext cx="11169408" cy="81215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3800" b="1" dirty="0">
                <a:solidFill>
                  <a:schemeClr val="bg1"/>
                </a:solidFill>
              </a:rPr>
              <a:t>Thanks</a:t>
            </a:r>
          </a:p>
        </p:txBody>
      </p:sp>
      <p:sp>
        <p:nvSpPr>
          <p:cNvPr id="5" name="Sottotitolo 2">
            <a:extLst>
              <a:ext uri="{FF2B5EF4-FFF2-40B4-BE49-F238E27FC236}">
                <a16:creationId xmlns:a16="http://schemas.microsoft.com/office/drawing/2014/main" id="{3885675B-DE64-04B8-15C7-799841AE16CF}"/>
              </a:ext>
            </a:extLst>
          </p:cNvPr>
          <p:cNvSpPr txBox="1">
            <a:spLocks/>
          </p:cNvSpPr>
          <p:nvPr/>
        </p:nvSpPr>
        <p:spPr>
          <a:xfrm>
            <a:off x="-5539" y="3379179"/>
            <a:ext cx="7388995" cy="8064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00"/>
              </a:spcAft>
              <a:buNone/>
            </a:pPr>
            <a:r>
              <a:rPr lang="en-US" sz="2200" dirty="0"/>
              <a:t>G. J. Silvi</a:t>
            </a:r>
            <a:endParaRPr lang="en-US" sz="1600" dirty="0">
              <a:latin typeface="Source Sans Pro Light" pitchFamily="34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B6AF6E05-FAA5-9454-2E4B-4F72959FADBA}"/>
              </a:ext>
            </a:extLst>
          </p:cNvPr>
          <p:cNvSpPr txBox="1"/>
          <p:nvPr/>
        </p:nvSpPr>
        <p:spPr>
          <a:xfrm>
            <a:off x="3151097" y="5378519"/>
            <a:ext cx="4976640" cy="440999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/>
          <a:p>
            <a:r>
              <a:rPr lang="en-US" sz="2200" i="1" dirty="0">
                <a:ea typeface="DejaVu Sans" pitchFamily="2"/>
                <a:cs typeface="DejaVu Sans" pitchFamily="2"/>
              </a:rPr>
              <a:t>On behalf of the SPARC_LAB and SABINA collaboration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81B75577-A6B8-B219-31BF-7C95CD886F1F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 l="5460" t="17638" r="6922" b="17658"/>
          <a:stretch>
            <a:fillRect/>
          </a:stretch>
        </p:blipFill>
        <p:spPr>
          <a:xfrm>
            <a:off x="8282633" y="5729969"/>
            <a:ext cx="3736800" cy="1080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" name="Connettore 1 9">
            <a:extLst>
              <a:ext uri="{FF2B5EF4-FFF2-40B4-BE49-F238E27FC236}">
                <a16:creationId xmlns:a16="http://schemas.microsoft.com/office/drawing/2014/main" id="{B1A27E5E-3671-07D2-D529-B8CBF90CFFEE}"/>
              </a:ext>
            </a:extLst>
          </p:cNvPr>
          <p:cNvCxnSpPr>
            <a:cxnSpLocks/>
          </p:cNvCxnSpPr>
          <p:nvPr/>
        </p:nvCxnSpPr>
        <p:spPr>
          <a:xfrm>
            <a:off x="122248" y="5311509"/>
            <a:ext cx="11897185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magine 10">
            <a:extLst>
              <a:ext uri="{FF2B5EF4-FFF2-40B4-BE49-F238E27FC236}">
                <a16:creationId xmlns:a16="http://schemas.microsoft.com/office/drawing/2014/main" id="{4ECC78D1-48FA-8DD7-CD26-49D504CD78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248" y="5659272"/>
            <a:ext cx="1945941" cy="1079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7287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3ABEAA-C246-FC66-A7E1-841D8755B4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C9141BCE-7CE9-4808-C01F-867BEDEA7C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Cathode parameters</a:t>
            </a:r>
          </a:p>
        </p:txBody>
      </p:sp>
      <p:graphicFrame>
        <p:nvGraphicFramePr>
          <p:cNvPr id="5" name="Tabella 4">
            <a:extLst>
              <a:ext uri="{FF2B5EF4-FFF2-40B4-BE49-F238E27FC236}">
                <a16:creationId xmlns:a16="http://schemas.microsoft.com/office/drawing/2014/main" id="{1BCEF220-1B84-94D8-89AC-56F88F157C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4153814"/>
              </p:ext>
            </p:extLst>
          </p:nvPr>
        </p:nvGraphicFramePr>
        <p:xfrm>
          <a:off x="6146254" y="1571943"/>
          <a:ext cx="5762290" cy="4252490"/>
        </p:xfrm>
        <a:graphic>
          <a:graphicData uri="http://schemas.openxmlformats.org/drawingml/2006/table">
            <a:tbl>
              <a:tblPr firstRow="1" bandRow="1">
                <a:solidFill>
                  <a:schemeClr val="bg1"/>
                </a:solidFill>
              </a:tblPr>
              <a:tblGrid>
                <a:gridCol w="2216553">
                  <a:extLst>
                    <a:ext uri="{9D8B030D-6E8A-4147-A177-3AD203B41FA5}">
                      <a16:colId xmlns:a16="http://schemas.microsoft.com/office/drawing/2014/main" val="4265131363"/>
                    </a:ext>
                  </a:extLst>
                </a:gridCol>
                <a:gridCol w="963047">
                  <a:extLst>
                    <a:ext uri="{9D8B030D-6E8A-4147-A177-3AD203B41FA5}">
                      <a16:colId xmlns:a16="http://schemas.microsoft.com/office/drawing/2014/main" val="623950191"/>
                    </a:ext>
                  </a:extLst>
                </a:gridCol>
                <a:gridCol w="2582690">
                  <a:extLst>
                    <a:ext uri="{9D8B030D-6E8A-4147-A177-3AD203B41FA5}">
                      <a16:colId xmlns:a16="http://schemas.microsoft.com/office/drawing/2014/main" val="4013706528"/>
                    </a:ext>
                  </a:extLst>
                </a:gridCol>
              </a:tblGrid>
              <a:tr h="23377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300" b="0" cap="none" spc="0" dirty="0">
                          <a:solidFill>
                            <a:schemeClr val="bg1"/>
                          </a:solidFill>
                        </a:rPr>
                        <a:t>Parametro</a:t>
                      </a:r>
                    </a:p>
                  </a:txBody>
                  <a:tcPr marL="107135" marR="34705" marT="82412" marB="82412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38100" cmpd="sng"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300" b="0" cap="none" spc="0">
                          <a:solidFill>
                            <a:schemeClr val="bg1"/>
                          </a:solidFill>
                        </a:rPr>
                        <a:t>Valore</a:t>
                      </a:r>
                    </a:p>
                  </a:txBody>
                  <a:tcPr marL="107135" marR="34705" marT="82412" marB="82412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38100" cmpd="sng"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it-IT" sz="1300" b="0" cap="none" spc="0">
                        <a:solidFill>
                          <a:schemeClr val="bg1"/>
                        </a:solidFill>
                      </a:endParaRPr>
                    </a:p>
                  </a:txBody>
                  <a:tcPr marL="107135" marR="34705" marT="82412" marB="82412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38100" cmpd="sng">
                      <a:noFill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0987455"/>
                  </a:ext>
                </a:extLst>
              </a:tr>
              <a:tr h="30791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300" cap="none" spc="0">
                          <a:solidFill>
                            <a:schemeClr val="tx1"/>
                          </a:solidFill>
                        </a:rPr>
                        <a:t>Numero di macroparticelle </a:t>
                      </a:r>
                    </a:p>
                  </a:txBody>
                  <a:tcPr marL="107135" marR="34705" marT="82412" marB="82412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38100" cmpd="sng"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300" cap="none" spc="0">
                          <a:solidFill>
                            <a:schemeClr val="tx1"/>
                          </a:solidFill>
                        </a:rPr>
                        <a:t>100000</a:t>
                      </a:r>
                    </a:p>
                  </a:txBody>
                  <a:tcPr marL="107135" marR="34705" marT="82412" marB="82412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38100" cmpd="sng"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300" cap="none" spc="0" dirty="0">
                          <a:solidFill>
                            <a:schemeClr val="tx1"/>
                          </a:solidFill>
                        </a:rPr>
                        <a:t>Particelle</a:t>
                      </a:r>
                    </a:p>
                  </a:txBody>
                  <a:tcPr marL="107135" marR="34705" marT="82412" marB="82412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38100" cmpd="sng"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84879885"/>
                  </a:ext>
                </a:extLst>
              </a:tr>
              <a:tr h="45970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300" cap="none" spc="0">
                          <a:solidFill>
                            <a:schemeClr val="tx1"/>
                          </a:solidFill>
                        </a:rPr>
                        <a:t>Carica totale (</a:t>
                      </a:r>
                      <a:r>
                        <a:rPr lang="it-IT" sz="1300" cap="none" spc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</a:rPr>
                        <a:t>Q_total</a:t>
                      </a:r>
                      <a:r>
                        <a:rPr lang="it-IT" sz="1300" cap="none" spc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 marL="107135" marR="34705" marT="82412" marB="82412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300" cap="none" spc="0" dirty="0">
                          <a:solidFill>
                            <a:schemeClr val="tx1"/>
                          </a:solidFill>
                        </a:rPr>
                        <a:t>0.100 pC</a:t>
                      </a:r>
                    </a:p>
                  </a:txBody>
                  <a:tcPr marL="107135" marR="34705" marT="82412" marB="82412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300" cap="none" spc="0" dirty="0">
                          <a:solidFill>
                            <a:schemeClr val="tx1"/>
                          </a:solidFill>
                        </a:rPr>
                        <a:t>Carica totale</a:t>
                      </a:r>
                    </a:p>
                  </a:txBody>
                  <a:tcPr marL="107135" marR="34705" marT="82412" marB="82412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1342307"/>
                  </a:ext>
                </a:extLst>
              </a:tr>
              <a:tr h="30791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300" cap="none" spc="0" dirty="0">
                          <a:solidFill>
                            <a:schemeClr val="tx1"/>
                          </a:solidFill>
                        </a:rPr>
                        <a:t>Distribuzione longitudinale </a:t>
                      </a:r>
                    </a:p>
                  </a:txBody>
                  <a:tcPr marL="107135" marR="34705" marT="82412" marB="82412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300" cap="none" spc="0">
                          <a:solidFill>
                            <a:schemeClr val="tx1"/>
                          </a:solidFill>
                        </a:rPr>
                        <a:t>Gaussian</a:t>
                      </a:r>
                    </a:p>
                  </a:txBody>
                  <a:tcPr marL="107135" marR="34705" marT="82412" marB="82412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300" cap="none" spc="0">
                          <a:solidFill>
                            <a:schemeClr val="tx1"/>
                          </a:solidFill>
                        </a:rPr>
                        <a:t>Profilo temporale/longitudinale gaussiano</a:t>
                      </a:r>
                    </a:p>
                  </a:txBody>
                  <a:tcPr marL="107135" marR="34705" marT="82412" marB="82412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4898023"/>
                  </a:ext>
                </a:extLst>
              </a:tr>
              <a:tr h="45970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300" cap="none" spc="0" dirty="0">
                          <a:solidFill>
                            <a:schemeClr val="tx1"/>
                          </a:solidFill>
                        </a:rPr>
                        <a:t>Bunch length</a:t>
                      </a:r>
                    </a:p>
                  </a:txBody>
                  <a:tcPr marL="107135" marR="34705" marT="82412" marB="82412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300" cap="none" spc="0" dirty="0">
                          <a:solidFill>
                            <a:schemeClr val="tx1"/>
                          </a:solidFill>
                        </a:rPr>
                        <a:t>100 fs</a:t>
                      </a:r>
                    </a:p>
                  </a:txBody>
                  <a:tcPr marL="107135" marR="34705" marT="82412" marB="82412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300" cap="none" spc="0">
                          <a:solidFill>
                            <a:schemeClr val="tx1"/>
                          </a:solidFill>
                        </a:rPr>
                        <a:t>Larghezza RMS della distribuzione temporale</a:t>
                      </a:r>
                    </a:p>
                  </a:txBody>
                  <a:tcPr marL="107135" marR="34705" marT="82412" marB="82412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8614765"/>
                  </a:ext>
                </a:extLst>
              </a:tr>
              <a:tr h="45970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300" cap="none" spc="0" dirty="0">
                          <a:solidFill>
                            <a:schemeClr val="tx1"/>
                          </a:solidFill>
                        </a:rPr>
                        <a:t>Distribuzione energetica </a:t>
                      </a:r>
                    </a:p>
                  </a:txBody>
                  <a:tcPr marL="107135" marR="34705" marT="82412" marB="82412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3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isotropica</a:t>
                      </a:r>
                    </a:p>
                  </a:txBody>
                  <a:tcPr marL="107135" marR="34705" marT="82412" marB="82412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300" cap="none" spc="0" dirty="0">
                          <a:solidFill>
                            <a:schemeClr val="tx1"/>
                          </a:solidFill>
                        </a:rPr>
                        <a:t>Distribuzione energia </a:t>
                      </a:r>
                    </a:p>
                  </a:txBody>
                  <a:tcPr marL="107135" marR="34705" marT="82412" marB="82412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1779207"/>
                  </a:ext>
                </a:extLst>
              </a:tr>
              <a:tr h="30791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300" cap="none" spc="0">
                          <a:solidFill>
                            <a:schemeClr val="tx1"/>
                          </a:solidFill>
                        </a:rPr>
                        <a:t>Distribuzione trasversa </a:t>
                      </a:r>
                    </a:p>
                  </a:txBody>
                  <a:tcPr marL="107135" marR="34705" marT="82412" marB="82412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300" cap="none" spc="0" dirty="0">
                          <a:solidFill>
                            <a:schemeClr val="tx1"/>
                          </a:solidFill>
                        </a:rPr>
                        <a:t>Radiale</a:t>
                      </a:r>
                    </a:p>
                  </a:txBody>
                  <a:tcPr marL="107135" marR="34705" marT="82412" marB="82412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300" cap="none" spc="0" dirty="0">
                          <a:solidFill>
                            <a:schemeClr val="tx1"/>
                          </a:solidFill>
                        </a:rPr>
                        <a:t>Distribuzione cilindricamente simmetrica</a:t>
                      </a:r>
                    </a:p>
                  </a:txBody>
                  <a:tcPr marL="107135" marR="34705" marT="82412" marB="82412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8229188"/>
                  </a:ext>
                </a:extLst>
              </a:tr>
              <a:tr h="30791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300" cap="none" spc="0" dirty="0">
                          <a:solidFill>
                            <a:schemeClr val="tx1"/>
                          </a:solidFill>
                        </a:rPr>
                        <a:t>Dimensione RMS trasversa </a:t>
                      </a:r>
                    </a:p>
                  </a:txBody>
                  <a:tcPr marL="107135" marR="34705" marT="82412" marB="82412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300" cap="none" spc="0" dirty="0">
                          <a:solidFill>
                            <a:schemeClr val="tx1"/>
                          </a:solidFill>
                        </a:rPr>
                        <a:t>0.33 mm</a:t>
                      </a:r>
                    </a:p>
                  </a:txBody>
                  <a:tcPr marL="107135" marR="34705" marT="82412" marB="82412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300" cap="none" spc="0" dirty="0">
                          <a:solidFill>
                            <a:schemeClr val="tx1"/>
                          </a:solidFill>
                        </a:rPr>
                        <a:t>Raggio RMS del fascio (x2)</a:t>
                      </a:r>
                    </a:p>
                  </a:txBody>
                  <a:tcPr marL="107135" marR="34705" marT="82412" marB="82412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99891478"/>
                  </a:ext>
                </a:extLst>
              </a:tr>
              <a:tr h="45970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300" cap="none" spc="0" dirty="0">
                          <a:solidFill>
                            <a:schemeClr val="tx1"/>
                          </a:solidFill>
                        </a:rPr>
                        <a:t>Distribuzione dell'impulso trasverso </a:t>
                      </a:r>
                    </a:p>
                  </a:txBody>
                  <a:tcPr marL="107135" marR="34705" marT="82412" marB="82412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3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Radiale uniforme</a:t>
                      </a:r>
                    </a:p>
                  </a:txBody>
                  <a:tcPr marL="107135" marR="34705" marT="82412" marB="82412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300" cap="none" spc="0" dirty="0">
                          <a:solidFill>
                            <a:schemeClr val="tx1"/>
                          </a:solidFill>
                        </a:rPr>
                        <a:t>Distribuzione radiale dell'impulso trasverso</a:t>
                      </a:r>
                    </a:p>
                  </a:txBody>
                  <a:tcPr marL="107135" marR="34705" marT="82412" marB="82412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579647"/>
                  </a:ext>
                </a:extLst>
              </a:tr>
            </a:tbl>
          </a:graphicData>
        </a:graphic>
      </p:graphicFrame>
      <p:grpSp>
        <p:nvGrpSpPr>
          <p:cNvPr id="6" name="Gruppo 5">
            <a:extLst>
              <a:ext uri="{FF2B5EF4-FFF2-40B4-BE49-F238E27FC236}">
                <a16:creationId xmlns:a16="http://schemas.microsoft.com/office/drawing/2014/main" id="{9566A30F-AC0B-B080-A9B0-F2F0AF6E3D14}"/>
              </a:ext>
            </a:extLst>
          </p:cNvPr>
          <p:cNvGrpSpPr/>
          <p:nvPr/>
        </p:nvGrpSpPr>
        <p:grpSpPr>
          <a:xfrm>
            <a:off x="302103" y="1800682"/>
            <a:ext cx="5765544" cy="4097307"/>
            <a:chOff x="128290" y="1595120"/>
            <a:chExt cx="5765544" cy="4097307"/>
          </a:xfrm>
        </p:grpSpPr>
        <p:pic>
          <p:nvPicPr>
            <p:cNvPr id="8" name="Immagine 7">
              <a:extLst>
                <a:ext uri="{FF2B5EF4-FFF2-40B4-BE49-F238E27FC236}">
                  <a16:creationId xmlns:a16="http://schemas.microsoft.com/office/drawing/2014/main" id="{D56AB48D-4E30-2EBF-D2BD-C727CAB0FE3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7556"/>
            <a:stretch>
              <a:fillRect/>
            </a:stretch>
          </p:blipFill>
          <p:spPr>
            <a:xfrm>
              <a:off x="3022174" y="3602082"/>
              <a:ext cx="2871660" cy="2090345"/>
            </a:xfrm>
            <a:prstGeom prst="rect">
              <a:avLst/>
            </a:prstGeom>
          </p:spPr>
        </p:pic>
        <p:pic>
          <p:nvPicPr>
            <p:cNvPr id="9" name="Immagine 8">
              <a:extLst>
                <a:ext uri="{FF2B5EF4-FFF2-40B4-BE49-F238E27FC236}">
                  <a16:creationId xmlns:a16="http://schemas.microsoft.com/office/drawing/2014/main" id="{A1E1E116-5A8F-853C-75E1-0024176CAD9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3347"/>
            <a:stretch>
              <a:fillRect/>
            </a:stretch>
          </p:blipFill>
          <p:spPr>
            <a:xfrm>
              <a:off x="3078558" y="1627242"/>
              <a:ext cx="2704527" cy="1974840"/>
            </a:xfrm>
            <a:prstGeom prst="rect">
              <a:avLst/>
            </a:prstGeom>
          </p:spPr>
        </p:pic>
        <p:pic>
          <p:nvPicPr>
            <p:cNvPr id="11" name="Immagine 10">
              <a:extLst>
                <a:ext uri="{FF2B5EF4-FFF2-40B4-BE49-F238E27FC236}">
                  <a16:creationId xmlns:a16="http://schemas.microsoft.com/office/drawing/2014/main" id="{F11AA5EF-E3C4-44B6-404D-20A6B16206C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290" y="1595120"/>
              <a:ext cx="2950267" cy="409730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707687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013B0E-E952-A6B1-EA76-D1985BF098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>
            <a:extLst>
              <a:ext uri="{FF2B5EF4-FFF2-40B4-BE49-F238E27FC236}">
                <a16:creationId xmlns:a16="http://schemas.microsoft.com/office/drawing/2014/main" id="{481C01E7-43EB-53A4-AB4B-16D06FA56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100 MeV on crest Linac simulation</a:t>
            </a:r>
            <a:br>
              <a:rPr lang="en-US" dirty="0"/>
            </a:br>
            <a:endParaRPr lang="en-US" dirty="0"/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id="{108BA7EB-9BD5-7C74-934C-71087BE88D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9167" y="4115218"/>
            <a:ext cx="6032073" cy="2668842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A6F314E4-29B2-65D7-03EC-FD64A858FF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699" y="1351830"/>
            <a:ext cx="5135608" cy="2589059"/>
          </a:xfrm>
          <a:prstGeom prst="rect">
            <a:avLst/>
          </a:prstGeom>
        </p:spPr>
      </p:pic>
      <p:pic>
        <p:nvPicPr>
          <p:cNvPr id="21" name="Immagine 20" descr="Immagine che contiene testo, linea, schermata, Carattere&#10;&#10;Il contenuto generato dall'IA potrebbe non essere corretto.">
            <a:extLst>
              <a:ext uri="{FF2B5EF4-FFF2-40B4-BE49-F238E27FC236}">
                <a16:creationId xmlns:a16="http://schemas.microsoft.com/office/drawing/2014/main" id="{5B412443-70A2-5DC9-3791-61A32DB4C4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351" y="4124190"/>
            <a:ext cx="5343225" cy="2659870"/>
          </a:xfrm>
          <a:prstGeom prst="rect">
            <a:avLst/>
          </a:prstGeom>
        </p:spPr>
      </p:pic>
      <p:pic>
        <p:nvPicPr>
          <p:cNvPr id="23" name="Immagine 22">
            <a:extLst>
              <a:ext uri="{FF2B5EF4-FFF2-40B4-BE49-F238E27FC236}">
                <a16:creationId xmlns:a16="http://schemas.microsoft.com/office/drawing/2014/main" id="{F99639C1-8F33-744D-C2DD-AAA208E81A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1311938"/>
            <a:ext cx="3480590" cy="266884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4" name="Tabella 23">
                <a:extLst>
                  <a:ext uri="{FF2B5EF4-FFF2-40B4-BE49-F238E27FC236}">
                    <a16:creationId xmlns:a16="http://schemas.microsoft.com/office/drawing/2014/main" id="{96255137-EEB0-1DAF-F674-5465A1AF2367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9123934" y="853180"/>
              <a:ext cx="2889250" cy="74168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568643">
                      <a:extLst>
                        <a:ext uri="{9D8B030D-6E8A-4147-A177-3AD203B41FA5}">
                          <a16:colId xmlns:a16="http://schemas.microsoft.com/office/drawing/2014/main" val="2351104690"/>
                        </a:ext>
                      </a:extLst>
                    </a:gridCol>
                    <a:gridCol w="638417">
                      <a:extLst>
                        <a:ext uri="{9D8B030D-6E8A-4147-A177-3AD203B41FA5}">
                          <a16:colId xmlns:a16="http://schemas.microsoft.com/office/drawing/2014/main" val="395238978"/>
                        </a:ext>
                      </a:extLst>
                    </a:gridCol>
                    <a:gridCol w="1139956">
                      <a:extLst>
                        <a:ext uri="{9D8B030D-6E8A-4147-A177-3AD203B41FA5}">
                          <a16:colId xmlns:a16="http://schemas.microsoft.com/office/drawing/2014/main" val="2726728010"/>
                        </a:ext>
                      </a:extLst>
                    </a:gridCol>
                    <a:gridCol w="542234">
                      <a:extLst>
                        <a:ext uri="{9D8B030D-6E8A-4147-A177-3AD203B41FA5}">
                          <a16:colId xmlns:a16="http://schemas.microsoft.com/office/drawing/2014/main" val="2173349658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el-GR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β</a:t>
                          </a:r>
                          <a:r>
                            <a:rPr lang="it-IT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[m]</a:t>
                          </a:r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l-GR" sz="1200" i="1" dirty="0" smtClean="0">
                                    <a:latin typeface="Cambria Math" panose="02040503050406030204" pitchFamily="18" charset="0"/>
                                  </a:rPr>
                                  <m:t>α</m:t>
                                </m:r>
                              </m:oMath>
                            </m:oMathPara>
                          </a14:m>
                          <a:endParaRPr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200" dirty="0"/>
                            <a:t>Energy [MeV]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l-GR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ε</a:t>
                          </a:r>
                          <a:r>
                            <a:rPr lang="it-IT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en-US" sz="12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71530529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1200" dirty="0"/>
                            <a:t>50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200" dirty="0"/>
                            <a:t>-3,7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200" dirty="0"/>
                            <a:t>100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200" dirty="0"/>
                            <a:t>0,69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0764011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4" name="Tabella 23">
                <a:extLst>
                  <a:ext uri="{FF2B5EF4-FFF2-40B4-BE49-F238E27FC236}">
                    <a16:creationId xmlns:a16="http://schemas.microsoft.com/office/drawing/2014/main" id="{96255137-EEB0-1DAF-F674-5465A1AF2367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9123934" y="853180"/>
              <a:ext cx="2889250" cy="74168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568643">
                      <a:extLst>
                        <a:ext uri="{9D8B030D-6E8A-4147-A177-3AD203B41FA5}">
                          <a16:colId xmlns:a16="http://schemas.microsoft.com/office/drawing/2014/main" val="2351104690"/>
                        </a:ext>
                      </a:extLst>
                    </a:gridCol>
                    <a:gridCol w="638417">
                      <a:extLst>
                        <a:ext uri="{9D8B030D-6E8A-4147-A177-3AD203B41FA5}">
                          <a16:colId xmlns:a16="http://schemas.microsoft.com/office/drawing/2014/main" val="395238978"/>
                        </a:ext>
                      </a:extLst>
                    </a:gridCol>
                    <a:gridCol w="1139956">
                      <a:extLst>
                        <a:ext uri="{9D8B030D-6E8A-4147-A177-3AD203B41FA5}">
                          <a16:colId xmlns:a16="http://schemas.microsoft.com/office/drawing/2014/main" val="2726728010"/>
                        </a:ext>
                      </a:extLst>
                    </a:gridCol>
                    <a:gridCol w="542234">
                      <a:extLst>
                        <a:ext uri="{9D8B030D-6E8A-4147-A177-3AD203B41FA5}">
                          <a16:colId xmlns:a16="http://schemas.microsoft.com/office/drawing/2014/main" val="2173349658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el-GR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β</a:t>
                          </a:r>
                          <a:r>
                            <a:rPr lang="it-IT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[m]</a:t>
                          </a:r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blipFill>
                          <a:blip r:embed="rId6"/>
                          <a:stretch>
                            <a:fillRect l="-89524" t="-1613" r="-267619" b="-1016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200" dirty="0"/>
                            <a:t>Energy [MeV]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l-GR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ε</a:t>
                          </a:r>
                          <a:r>
                            <a:rPr lang="it-IT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en-US" sz="12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71530529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1200" dirty="0"/>
                            <a:t>50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200" dirty="0"/>
                            <a:t>-3,7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200" dirty="0"/>
                            <a:t>100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200" dirty="0"/>
                            <a:t>0,69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07640119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2809196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5AE8CE6-541D-D10D-6D16-06D224A265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DOGLEG simulation for 100 MeV on crest beam</a:t>
            </a:r>
            <a:br>
              <a:rPr lang="en-US" dirty="0"/>
            </a:br>
            <a:endParaRPr lang="en-US" dirty="0"/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22AD7698-2AAB-060B-4672-0F33C73B2040}"/>
              </a:ext>
            </a:extLst>
          </p:cNvPr>
          <p:cNvGrpSpPr/>
          <p:nvPr/>
        </p:nvGrpSpPr>
        <p:grpSpPr>
          <a:xfrm>
            <a:off x="7697270" y="2051049"/>
            <a:ext cx="3799935" cy="3060700"/>
            <a:chOff x="7697270" y="2051049"/>
            <a:chExt cx="3799935" cy="3060700"/>
          </a:xfrm>
        </p:grpSpPr>
        <p:pic>
          <p:nvPicPr>
            <p:cNvPr id="4" name="Immagine 3">
              <a:extLst>
                <a:ext uri="{FF2B5EF4-FFF2-40B4-BE49-F238E27FC236}">
                  <a16:creationId xmlns:a16="http://schemas.microsoft.com/office/drawing/2014/main" id="{25525BF7-C32A-210E-37D7-A05F8F56890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97270" y="2051050"/>
              <a:ext cx="3799935" cy="3060699"/>
            </a:xfrm>
            <a:prstGeom prst="rect">
              <a:avLst/>
            </a:prstGeom>
          </p:spPr>
        </p:pic>
        <p:sp>
          <p:nvSpPr>
            <p:cNvPr id="5" name="CasellaDiTesto 4">
              <a:extLst>
                <a:ext uri="{FF2B5EF4-FFF2-40B4-BE49-F238E27FC236}">
                  <a16:creationId xmlns:a16="http://schemas.microsoft.com/office/drawing/2014/main" id="{EE34D214-7E74-90CD-7B10-4E4B0CB5570B}"/>
                </a:ext>
              </a:extLst>
            </p:cNvPr>
            <p:cNvSpPr txBox="1"/>
            <p:nvPr/>
          </p:nvSpPr>
          <p:spPr>
            <a:xfrm>
              <a:off x="9795379" y="2051049"/>
              <a:ext cx="1200150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6" name="CasellaDiTesto 5">
              <a:extLst>
                <a:ext uri="{FF2B5EF4-FFF2-40B4-BE49-F238E27FC236}">
                  <a16:creationId xmlns:a16="http://schemas.microsoft.com/office/drawing/2014/main" id="{0691B239-508E-F385-793F-C9E58B237E75}"/>
                </a:ext>
              </a:extLst>
            </p:cNvPr>
            <p:cNvSpPr txBox="1"/>
            <p:nvPr/>
          </p:nvSpPr>
          <p:spPr>
            <a:xfrm>
              <a:off x="9855200" y="3581399"/>
              <a:ext cx="1200150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</p:grpSp>
      <p:grpSp>
        <p:nvGrpSpPr>
          <p:cNvPr id="7" name="Gruppo 6">
            <a:extLst>
              <a:ext uri="{FF2B5EF4-FFF2-40B4-BE49-F238E27FC236}">
                <a16:creationId xmlns:a16="http://schemas.microsoft.com/office/drawing/2014/main" id="{CA0FC1FF-5FF2-3F50-2AAF-1E5527AC7330}"/>
              </a:ext>
            </a:extLst>
          </p:cNvPr>
          <p:cNvGrpSpPr/>
          <p:nvPr/>
        </p:nvGrpSpPr>
        <p:grpSpPr>
          <a:xfrm>
            <a:off x="406401" y="2051049"/>
            <a:ext cx="3866720" cy="3060700"/>
            <a:chOff x="406401" y="2051049"/>
            <a:chExt cx="3866720" cy="3060700"/>
          </a:xfrm>
        </p:grpSpPr>
        <p:pic>
          <p:nvPicPr>
            <p:cNvPr id="8" name="Immagine 7">
              <a:extLst>
                <a:ext uri="{FF2B5EF4-FFF2-40B4-BE49-F238E27FC236}">
                  <a16:creationId xmlns:a16="http://schemas.microsoft.com/office/drawing/2014/main" id="{5E44C102-AB66-F032-7BF6-9714407CA4C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6401" y="2051050"/>
              <a:ext cx="3866720" cy="3060699"/>
            </a:xfrm>
            <a:prstGeom prst="rect">
              <a:avLst/>
            </a:prstGeom>
          </p:spPr>
        </p:pic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0F4B7E56-BB07-5EDB-8DD7-81750B133931}"/>
                </a:ext>
              </a:extLst>
            </p:cNvPr>
            <p:cNvSpPr txBox="1"/>
            <p:nvPr/>
          </p:nvSpPr>
          <p:spPr>
            <a:xfrm>
              <a:off x="2991956" y="2051049"/>
              <a:ext cx="536522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</p:grpSp>
      <p:grpSp>
        <p:nvGrpSpPr>
          <p:cNvPr id="10" name="Gruppo 9">
            <a:extLst>
              <a:ext uri="{FF2B5EF4-FFF2-40B4-BE49-F238E27FC236}">
                <a16:creationId xmlns:a16="http://schemas.microsoft.com/office/drawing/2014/main" id="{4C8A78E1-5B4F-B076-19F0-4A1C7C0B301D}"/>
              </a:ext>
            </a:extLst>
          </p:cNvPr>
          <p:cNvGrpSpPr/>
          <p:nvPr/>
        </p:nvGrpSpPr>
        <p:grpSpPr>
          <a:xfrm>
            <a:off x="4273121" y="2051049"/>
            <a:ext cx="3760739" cy="3060700"/>
            <a:chOff x="4273121" y="2051049"/>
            <a:chExt cx="3760739" cy="3060700"/>
          </a:xfrm>
        </p:grpSpPr>
        <p:pic>
          <p:nvPicPr>
            <p:cNvPr id="11" name="Immagine 10">
              <a:extLst>
                <a:ext uri="{FF2B5EF4-FFF2-40B4-BE49-F238E27FC236}">
                  <a16:creationId xmlns:a16="http://schemas.microsoft.com/office/drawing/2014/main" id="{EABFA157-69D4-19A1-232F-E3518194B35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73121" y="2051050"/>
              <a:ext cx="3760739" cy="3060699"/>
            </a:xfrm>
            <a:prstGeom prst="rect">
              <a:avLst/>
            </a:prstGeom>
          </p:spPr>
        </p:pic>
        <p:sp>
          <p:nvSpPr>
            <p:cNvPr id="12" name="CasellaDiTesto 11">
              <a:extLst>
                <a:ext uri="{FF2B5EF4-FFF2-40B4-BE49-F238E27FC236}">
                  <a16:creationId xmlns:a16="http://schemas.microsoft.com/office/drawing/2014/main" id="{0BCFDA38-F9CF-7FD4-A486-F32E1171FA97}"/>
                </a:ext>
              </a:extLst>
            </p:cNvPr>
            <p:cNvSpPr txBox="1"/>
            <p:nvPr/>
          </p:nvSpPr>
          <p:spPr>
            <a:xfrm>
              <a:off x="7079733" y="2051049"/>
              <a:ext cx="536522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8982614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F4F33D-B262-8753-132B-CE7CCC78A2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CC1AFA2-4A45-D67D-95A3-E17C9A4E8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DOGLEG simulation for 100 MeV on crest beam</a:t>
            </a:r>
            <a:br>
              <a:rPr lang="en-US" dirty="0"/>
            </a:br>
            <a:endParaRPr lang="en-US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84A89E63-7DFB-17BF-E8F0-E49B5972E5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4769" y="1859823"/>
            <a:ext cx="4068696" cy="3138354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F8AABF9D-6E96-1F5F-B910-B90D275C31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94616"/>
            <a:ext cx="4068696" cy="3138354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3E0040A4-5855-4290-CF68-9891F32A15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9538" y="1781798"/>
            <a:ext cx="4068696" cy="3138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0769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4D6448-CC72-1069-3EA4-0ED53AE3A4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CF8D17B-254D-F97E-8FD8-2A35CCEE4D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DOGLEG simulation for 100 MeV on crest beam</a:t>
            </a:r>
            <a:br>
              <a:rPr lang="en-US" dirty="0"/>
            </a:br>
            <a:endParaRPr lang="en-US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D6DC96FD-672E-A5EA-E2E9-B78C9956D0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9363" y="1537402"/>
            <a:ext cx="4515729" cy="2325940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4F661211-CCC3-1246-9746-CA11AE2C0A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116" y="1488546"/>
            <a:ext cx="4515729" cy="2423652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01CB7074-DC34-B90D-9E5B-F7A75047F3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9363" y="3906673"/>
            <a:ext cx="4515729" cy="2420031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0586A690-C012-42A3-3B98-73B7F823CD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1116" y="3936337"/>
            <a:ext cx="4520992" cy="2423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438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6AC8B8-E897-FE8E-FEF2-0DB52C265E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B552A17-B0C0-460D-0683-4168ABBB95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100 MeV on crest beam propagated with no DGL quads to check alignment</a:t>
            </a:r>
            <a:br>
              <a:rPr lang="en-US" dirty="0"/>
            </a:br>
            <a:endParaRPr lang="en-US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5657EC54-2D14-6744-73CE-F50005BC30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9062" y="1255194"/>
            <a:ext cx="3849386" cy="2969191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6BDDB974-DA37-595F-7376-6955DE50A0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264" y="1255196"/>
            <a:ext cx="3849386" cy="2969191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71E01264-11FE-389F-BFDD-90BD720B50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4163" y="1255194"/>
            <a:ext cx="3849386" cy="2969191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3928BE4E-D2C4-3EB9-0EF8-F062097270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4984" y="3974279"/>
            <a:ext cx="11742031" cy="2827014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58223E36-6CCB-05DF-39CF-3EEB6DD01ECC}"/>
              </a:ext>
            </a:extLst>
          </p:cNvPr>
          <p:cNvSpPr txBox="1"/>
          <p:nvPr/>
        </p:nvSpPr>
        <p:spPr>
          <a:xfrm>
            <a:off x="3756837" y="3974279"/>
            <a:ext cx="1396410" cy="588335"/>
          </a:xfrm>
          <a:prstGeom prst="rect">
            <a:avLst/>
          </a:prstGeom>
          <a:solidFill>
            <a:srgbClr val="C6C8C8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2AFBF123-835D-DB1B-CC6E-AAEFF25129A7}"/>
              </a:ext>
            </a:extLst>
          </p:cNvPr>
          <p:cNvSpPr txBox="1"/>
          <p:nvPr/>
        </p:nvSpPr>
        <p:spPr>
          <a:xfrm>
            <a:off x="1534633" y="4705248"/>
            <a:ext cx="13290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SBNQUA01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A088F45C-31D6-6B11-9051-3BFA7FC05E53}"/>
              </a:ext>
            </a:extLst>
          </p:cNvPr>
          <p:cNvSpPr txBox="1"/>
          <p:nvPr/>
        </p:nvSpPr>
        <p:spPr>
          <a:xfrm>
            <a:off x="3125972" y="5671486"/>
            <a:ext cx="13290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SBNQUA02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84E3548D-819D-8625-DC50-47691A205D21}"/>
              </a:ext>
            </a:extLst>
          </p:cNvPr>
          <p:cNvSpPr txBox="1"/>
          <p:nvPr/>
        </p:nvSpPr>
        <p:spPr>
          <a:xfrm>
            <a:off x="4806141" y="5387786"/>
            <a:ext cx="13290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SBNQUA03</a:t>
            </a:r>
          </a:p>
        </p:txBody>
      </p:sp>
      <p:cxnSp>
        <p:nvCxnSpPr>
          <p:cNvPr id="13" name="Connettore 2 12">
            <a:extLst>
              <a:ext uri="{FF2B5EF4-FFF2-40B4-BE49-F238E27FC236}">
                <a16:creationId xmlns:a16="http://schemas.microsoft.com/office/drawing/2014/main" id="{D62C8145-8407-0704-0E07-62F129ED5D00}"/>
              </a:ext>
            </a:extLst>
          </p:cNvPr>
          <p:cNvCxnSpPr>
            <a:cxnSpLocks/>
          </p:cNvCxnSpPr>
          <p:nvPr/>
        </p:nvCxnSpPr>
        <p:spPr>
          <a:xfrm flipH="1">
            <a:off x="580252" y="5413797"/>
            <a:ext cx="160411" cy="39307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2 14">
            <a:extLst>
              <a:ext uri="{FF2B5EF4-FFF2-40B4-BE49-F238E27FC236}">
                <a16:creationId xmlns:a16="http://schemas.microsoft.com/office/drawing/2014/main" id="{2ECD9655-8EEF-EBB3-7E4D-EA7B067AEB37}"/>
              </a:ext>
            </a:extLst>
          </p:cNvPr>
          <p:cNvCxnSpPr>
            <a:cxnSpLocks/>
          </p:cNvCxnSpPr>
          <p:nvPr/>
        </p:nvCxnSpPr>
        <p:spPr>
          <a:xfrm flipH="1" flipV="1">
            <a:off x="5080365" y="5074576"/>
            <a:ext cx="292621" cy="31321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2 15">
            <a:extLst>
              <a:ext uri="{FF2B5EF4-FFF2-40B4-BE49-F238E27FC236}">
                <a16:creationId xmlns:a16="http://schemas.microsoft.com/office/drawing/2014/main" id="{6F03A207-B7DB-B627-8E7E-B9A2EB24F712}"/>
              </a:ext>
            </a:extLst>
          </p:cNvPr>
          <p:cNvCxnSpPr>
            <a:cxnSpLocks/>
            <a:stCxn id="10" idx="0"/>
          </p:cNvCxnSpPr>
          <p:nvPr/>
        </p:nvCxnSpPr>
        <p:spPr>
          <a:xfrm flipH="1" flipV="1">
            <a:off x="3622158" y="5306333"/>
            <a:ext cx="168349" cy="36515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7E1FD77D-BC7D-E06D-2301-5D3ACE8CA8C9}"/>
              </a:ext>
            </a:extLst>
          </p:cNvPr>
          <p:cNvSpPr txBox="1"/>
          <p:nvPr/>
        </p:nvSpPr>
        <p:spPr>
          <a:xfrm>
            <a:off x="6095999" y="5154985"/>
            <a:ext cx="13290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SBNDPL02</a:t>
            </a: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419C1731-725B-1084-E526-AE2F5C1914E8}"/>
              </a:ext>
            </a:extLst>
          </p:cNvPr>
          <p:cNvSpPr txBox="1"/>
          <p:nvPr/>
        </p:nvSpPr>
        <p:spPr>
          <a:xfrm>
            <a:off x="159264" y="5086451"/>
            <a:ext cx="13290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SBNDPL01</a:t>
            </a:r>
          </a:p>
        </p:txBody>
      </p:sp>
      <p:cxnSp>
        <p:nvCxnSpPr>
          <p:cNvPr id="24" name="Connettore 2 23">
            <a:extLst>
              <a:ext uri="{FF2B5EF4-FFF2-40B4-BE49-F238E27FC236}">
                <a16:creationId xmlns:a16="http://schemas.microsoft.com/office/drawing/2014/main" id="{68B15414-0790-2646-B388-EA612F89F94A}"/>
              </a:ext>
            </a:extLst>
          </p:cNvPr>
          <p:cNvCxnSpPr>
            <a:cxnSpLocks/>
          </p:cNvCxnSpPr>
          <p:nvPr/>
        </p:nvCxnSpPr>
        <p:spPr>
          <a:xfrm flipH="1">
            <a:off x="2038757" y="5119172"/>
            <a:ext cx="160411" cy="39307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2 24">
            <a:extLst>
              <a:ext uri="{FF2B5EF4-FFF2-40B4-BE49-F238E27FC236}">
                <a16:creationId xmlns:a16="http://schemas.microsoft.com/office/drawing/2014/main" id="{0FF7B696-260E-0D02-A898-6B268A5E0609}"/>
              </a:ext>
            </a:extLst>
          </p:cNvPr>
          <p:cNvCxnSpPr>
            <a:cxnSpLocks/>
            <a:stCxn id="21" idx="0"/>
          </p:cNvCxnSpPr>
          <p:nvPr/>
        </p:nvCxnSpPr>
        <p:spPr>
          <a:xfrm flipH="1" flipV="1">
            <a:off x="6486310" y="4755388"/>
            <a:ext cx="274224" cy="39959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97612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1252548-FF45-C77A-A5B9-76F32509F5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100 MeV on crest beam propagated with no DGL quads to check alignment</a:t>
            </a:r>
            <a:br>
              <a:rPr lang="en-US" dirty="0"/>
            </a:br>
            <a:endParaRPr lang="en-US" dirty="0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13D7A917-64E4-32F9-285C-784604523B9A}"/>
              </a:ext>
            </a:extLst>
          </p:cNvPr>
          <p:cNvSpPr/>
          <p:nvPr/>
        </p:nvSpPr>
        <p:spPr>
          <a:xfrm>
            <a:off x="76200" y="1979825"/>
            <a:ext cx="5457825" cy="2111327"/>
          </a:xfrm>
          <a:prstGeom prst="rect">
            <a:avLst/>
          </a:prstGeom>
          <a:solidFill>
            <a:schemeClr val="bg1"/>
          </a:solidFill>
          <a:ln w="57150" cap="flat" cmpd="sng" algn="ctr">
            <a:solidFill>
              <a:schemeClr val="tx1"/>
            </a:solidFill>
            <a:prstDash val="dashDot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B063411D-5B3C-862D-C30B-BA479104E357}"/>
              </a:ext>
            </a:extLst>
          </p:cNvPr>
          <p:cNvSpPr/>
          <p:nvPr/>
        </p:nvSpPr>
        <p:spPr>
          <a:xfrm>
            <a:off x="76200" y="4188205"/>
            <a:ext cx="5457825" cy="2111327"/>
          </a:xfrm>
          <a:prstGeom prst="rect">
            <a:avLst/>
          </a:prstGeom>
          <a:solidFill>
            <a:schemeClr val="bg1"/>
          </a:solidFill>
          <a:ln w="57150" cap="flat" cmpd="sng" algn="ctr">
            <a:solidFill>
              <a:srgbClr val="00B050"/>
            </a:solidFill>
            <a:prstDash val="dashDot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6B5450FA-5AFC-53BB-7CBF-9465899354A4}"/>
              </a:ext>
            </a:extLst>
          </p:cNvPr>
          <p:cNvSpPr/>
          <p:nvPr/>
        </p:nvSpPr>
        <p:spPr>
          <a:xfrm>
            <a:off x="6086907" y="4188204"/>
            <a:ext cx="5457825" cy="2111327"/>
          </a:xfrm>
          <a:prstGeom prst="rect">
            <a:avLst/>
          </a:prstGeom>
          <a:solidFill>
            <a:schemeClr val="bg1"/>
          </a:solidFill>
          <a:ln w="57150" cap="flat" cmpd="sng" algn="ctr">
            <a:solidFill>
              <a:srgbClr val="FFFF00"/>
            </a:solidFill>
            <a:prstDash val="dashDot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67DB43BA-6AE8-4362-5F0B-E2DCFEFC7E93}"/>
              </a:ext>
            </a:extLst>
          </p:cNvPr>
          <p:cNvSpPr/>
          <p:nvPr/>
        </p:nvSpPr>
        <p:spPr>
          <a:xfrm>
            <a:off x="6086908" y="1979825"/>
            <a:ext cx="5457825" cy="2111327"/>
          </a:xfrm>
          <a:prstGeom prst="rect">
            <a:avLst/>
          </a:prstGeom>
          <a:solidFill>
            <a:schemeClr val="bg1"/>
          </a:solidFill>
          <a:ln w="57150" cap="flat" cmpd="sng" algn="ctr">
            <a:solidFill>
              <a:srgbClr val="FF0000"/>
            </a:solidFill>
            <a:prstDash val="dashDot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072D3564-D0A4-BE57-560B-A8AA116030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5618" y="2006963"/>
            <a:ext cx="2597747" cy="2003750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24868054-886E-9D3F-8267-29757C38BB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71" y="2006963"/>
            <a:ext cx="2597747" cy="2003750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9FD05A68-6385-5AFB-2089-B2615A0B0A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5093" y="2006963"/>
            <a:ext cx="2597747" cy="2003750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869A203B-0568-87FD-CFF0-01FF4FD488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0438" y="2006963"/>
            <a:ext cx="2597747" cy="2003750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8A6AF402-B4EC-797D-DAAE-E782C45C30C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71" y="4261387"/>
            <a:ext cx="2597747" cy="2003750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D5B7081C-1E96-9F9C-F7B7-2D747667295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5618" y="4250863"/>
            <a:ext cx="2597747" cy="2003750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570BA5AA-4BA6-966F-814A-B047FB433A3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6985" y="4241505"/>
            <a:ext cx="2597747" cy="2003750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2E46ABA6-804A-52C5-5CC7-BAB9F400F6B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252029"/>
            <a:ext cx="2597747" cy="2003750"/>
          </a:xfrm>
          <a:prstGeom prst="rect">
            <a:avLst/>
          </a:prstGeom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A1B217B6-DF30-ABCB-3120-698FFB74479E}"/>
              </a:ext>
            </a:extLst>
          </p:cNvPr>
          <p:cNvSpPr txBox="1"/>
          <p:nvPr/>
        </p:nvSpPr>
        <p:spPr>
          <a:xfrm>
            <a:off x="558455" y="2305050"/>
            <a:ext cx="18365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 SBNQUA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34A57DBB-1BA5-9B91-6BDA-53B598D8556F}"/>
              </a:ext>
            </a:extLst>
          </p:cNvPr>
          <p:cNvSpPr txBox="1"/>
          <p:nvPr/>
        </p:nvSpPr>
        <p:spPr>
          <a:xfrm>
            <a:off x="6485676" y="2169406"/>
            <a:ext cx="18365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SBNQUA01 ON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32724B92-A661-B6CC-99D8-571D4C970788}"/>
              </a:ext>
            </a:extLst>
          </p:cNvPr>
          <p:cNvSpPr txBox="1"/>
          <p:nvPr/>
        </p:nvSpPr>
        <p:spPr>
          <a:xfrm>
            <a:off x="570056" y="4376824"/>
            <a:ext cx="23072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SBNQUA01/02 ON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739C0A27-4BB4-4BC4-ADF3-A954C8B93F45}"/>
              </a:ext>
            </a:extLst>
          </p:cNvPr>
          <p:cNvSpPr txBox="1"/>
          <p:nvPr/>
        </p:nvSpPr>
        <p:spPr>
          <a:xfrm>
            <a:off x="6833964" y="4572000"/>
            <a:ext cx="18365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ALL SBNQUA</a:t>
            </a:r>
          </a:p>
        </p:txBody>
      </p:sp>
    </p:spTree>
    <p:extLst>
      <p:ext uri="{BB962C8B-B14F-4D97-AF65-F5344CB8AC3E}">
        <p14:creationId xmlns:p14="http://schemas.microsoft.com/office/powerpoint/2010/main" val="6166344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testo, schermata, Carattere, documento&#10;&#10;Il contenuto generato dall'IA potrebbe non essere corretto.">
            <a:extLst>
              <a:ext uri="{FF2B5EF4-FFF2-40B4-BE49-F238E27FC236}">
                <a16:creationId xmlns:a16="http://schemas.microsoft.com/office/drawing/2014/main" id="{FFBA7CE7-055B-36AF-9BA5-3BDFD1667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466" y="1056944"/>
            <a:ext cx="10879068" cy="4744112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988D7A01-25B4-14C2-9B56-835F19A644A2}"/>
              </a:ext>
            </a:extLst>
          </p:cNvPr>
          <p:cNvSpPr txBox="1"/>
          <p:nvPr/>
        </p:nvSpPr>
        <p:spPr>
          <a:xfrm>
            <a:off x="8737600" y="687612"/>
            <a:ext cx="30073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1800" dirty="0"/>
              <a:t>Proposta di Luca Giannessi</a:t>
            </a:r>
          </a:p>
        </p:txBody>
      </p:sp>
    </p:spTree>
    <p:extLst>
      <p:ext uri="{BB962C8B-B14F-4D97-AF65-F5344CB8AC3E}">
        <p14:creationId xmlns:p14="http://schemas.microsoft.com/office/powerpoint/2010/main" val="318662845"/>
      </p:ext>
    </p:extLst>
  </p:cSld>
  <p:clrMapOvr>
    <a:masterClrMapping/>
  </p:clrMapOvr>
</p:sld>
</file>

<file path=ppt/theme/theme1.xml><?xml version="1.0" encoding="utf-8"?>
<a:theme xmlns:a="http://schemas.openxmlformats.org/drawingml/2006/main" name="Personalizza struttur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Personalizza struttur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2765</TotalTime>
  <Words>1465</Words>
  <Application>Microsoft Office PowerPoint</Application>
  <PresentationFormat>Widescreen</PresentationFormat>
  <Paragraphs>166</Paragraphs>
  <Slides>17</Slides>
  <Notes>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9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17</vt:i4>
      </vt:variant>
    </vt:vector>
  </HeadingPairs>
  <TitlesOfParts>
    <vt:vector size="28" baseType="lpstr">
      <vt:lpstr>Arial</vt:lpstr>
      <vt:lpstr>Calibri</vt:lpstr>
      <vt:lpstr>Calibri Light</vt:lpstr>
      <vt:lpstr>Cambria Math</vt:lpstr>
      <vt:lpstr>Courier New</vt:lpstr>
      <vt:lpstr>DejaVu Sans</vt:lpstr>
      <vt:lpstr>Source Sans Pro</vt:lpstr>
      <vt:lpstr>Source Sans Pro Light</vt:lpstr>
      <vt:lpstr>Times New Roman</vt:lpstr>
      <vt:lpstr>Personalizza struttura</vt:lpstr>
      <vt:lpstr>1_Personalizza struttura</vt:lpstr>
      <vt:lpstr>Presentazione standard di PowerPoint</vt:lpstr>
      <vt:lpstr>Cathode parameters</vt:lpstr>
      <vt:lpstr>100 MeV on crest Linac simulation </vt:lpstr>
      <vt:lpstr>DOGLEG simulation for 100 MeV on crest beam </vt:lpstr>
      <vt:lpstr>DOGLEG simulation for 100 MeV on crest beam </vt:lpstr>
      <vt:lpstr>DOGLEG simulation for 100 MeV on crest beam </vt:lpstr>
      <vt:lpstr>100 MeV on crest beam propagated with no DGL quads to check alignment </vt:lpstr>
      <vt:lpstr>100 MeV on crest beam propagated with no DGL quads to check alignment </vt:lpstr>
      <vt:lpstr>Presentazione standard di PowerPoint</vt:lpstr>
      <vt:lpstr>Presentazione standard di PowerPoint</vt:lpstr>
      <vt:lpstr>Dogleg transport:  </vt:lpstr>
      <vt:lpstr>Dogleg transport:  </vt:lpstr>
      <vt:lpstr>Dogleg transport:  </vt:lpstr>
      <vt:lpstr>Dogleg transport:  </vt:lpstr>
      <vt:lpstr>Dogleg transport:  </vt:lpstr>
      <vt:lpstr>Dogleg transport:  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Microsoft Office User</dc:creator>
  <cp:lastModifiedBy>gilles jacopo  silvi</cp:lastModifiedBy>
  <cp:revision>153</cp:revision>
  <dcterms:created xsi:type="dcterms:W3CDTF">2022-09-20T12:18:39Z</dcterms:created>
  <dcterms:modified xsi:type="dcterms:W3CDTF">2026-06-12T13:08:41Z</dcterms:modified>
</cp:coreProperties>
</file>