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849" r:id="rId3"/>
    <p:sldId id="850" r:id="rId4"/>
    <p:sldId id="851" r:id="rId5"/>
    <p:sldId id="353" r:id="rId6"/>
    <p:sldId id="367" r:id="rId7"/>
    <p:sldId id="848" r:id="rId8"/>
    <p:sldId id="839" r:id="rId9"/>
    <p:sldId id="852" r:id="rId10"/>
    <p:sldId id="414" r:id="rId11"/>
    <p:sldId id="838" r:id="rId12"/>
    <p:sldId id="840" r:id="rId13"/>
    <p:sldId id="853" r:id="rId14"/>
    <p:sldId id="346" r:id="rId15"/>
    <p:sldId id="285" r:id="rId16"/>
    <p:sldId id="269" r:id="rId17"/>
    <p:sldId id="854" r:id="rId18"/>
    <p:sldId id="855" r:id="rId19"/>
    <p:sldId id="289" r:id="rId20"/>
    <p:sldId id="290" r:id="rId21"/>
    <p:sldId id="270" r:id="rId22"/>
    <p:sldId id="284" r:id="rId23"/>
    <p:sldId id="283" r:id="rId24"/>
    <p:sldId id="271" r:id="rId25"/>
    <p:sldId id="286" r:id="rId26"/>
    <p:sldId id="287" r:id="rId27"/>
    <p:sldId id="291" r:id="rId28"/>
    <p:sldId id="294" r:id="rId29"/>
    <p:sldId id="288" r:id="rId30"/>
    <p:sldId id="295" r:id="rId31"/>
    <p:sldId id="296" r:id="rId32"/>
    <p:sldId id="297" r:id="rId33"/>
    <p:sldId id="299" r:id="rId34"/>
    <p:sldId id="298" r:id="rId35"/>
    <p:sldId id="301" r:id="rId36"/>
    <p:sldId id="300" r:id="rId37"/>
    <p:sldId id="84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7" autoAdjust="0"/>
    <p:restoredTop sz="94660"/>
  </p:normalViewPr>
  <p:slideViewPr>
    <p:cSldViewPr snapToGrid="0">
      <p:cViewPr varScale="1">
        <p:scale>
          <a:sx n="92" d="100"/>
          <a:sy n="92" d="100"/>
        </p:scale>
        <p:origin x="28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D33ED-C28F-40E9-8C10-15D877683C3B}" type="datetimeFigureOut">
              <a:rPr lang="en-US" smtClean="0"/>
              <a:t>4/5/2025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4ED656-2FDF-4634-B950-0BDF63428728}" type="slidenum">
              <a:rPr lang="en-US" smtClean="0"/>
              <a:t>‹#›</a:t>
            </a:fld>
            <a:endParaRPr lang="en-US"/>
          </a:p>
        </p:txBody>
      </p:sp>
    </p:spTree>
    <p:extLst>
      <p:ext uri="{BB962C8B-B14F-4D97-AF65-F5344CB8AC3E}">
        <p14:creationId xmlns:p14="http://schemas.microsoft.com/office/powerpoint/2010/main" val="3834672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a:extLst>
              <a:ext uri="{FF2B5EF4-FFF2-40B4-BE49-F238E27FC236}">
                <a16:creationId xmlns:a16="http://schemas.microsoft.com/office/drawing/2014/main" id="{66A9D527-03B9-463A-9BD7-CBCF39D082B9}"/>
              </a:ext>
            </a:extLst>
          </p:cNvPr>
          <p:cNvSpPr txBox="1">
            <a:spLocks noChangeArrowheads="1"/>
          </p:cNvSpPr>
          <p:nvPr/>
        </p:nvSpPr>
        <p:spPr bwMode="auto">
          <a:xfrm>
            <a:off x="1165225" y="696913"/>
            <a:ext cx="4592638" cy="3441700"/>
          </a:xfrm>
          <a:prstGeom prst="rect">
            <a:avLst/>
          </a:prstGeom>
          <a:solidFill>
            <a:srgbClr val="FFFFFF"/>
          </a:solidFill>
          <a:ln w="9360">
            <a:solidFill>
              <a:srgbClr val="000000"/>
            </a:solidFill>
            <a:miter lim="800000"/>
            <a:headEnd/>
            <a:tailEnd/>
          </a:ln>
        </p:spPr>
        <p:txBody>
          <a:bodyPr wrap="none" anchor="ctr"/>
          <a:lstStyle>
            <a:lvl1pPr defTabSz="457200" eaLnBrk="0" hangingPunct="0">
              <a:defRPr>
                <a:solidFill>
                  <a:schemeClr val="tx1"/>
                </a:solidFill>
                <a:latin typeface="Arial Narrow" panose="020B0606020202030204" pitchFamily="34" charset="0"/>
                <a:ea typeface="Osaka" charset="-128"/>
              </a:defRPr>
            </a:lvl1pPr>
            <a:lvl2pPr marL="742950" indent="-285750" defTabSz="457200" eaLnBrk="0" hangingPunct="0">
              <a:defRPr>
                <a:solidFill>
                  <a:schemeClr val="tx1"/>
                </a:solidFill>
                <a:latin typeface="Arial Narrow" panose="020B0606020202030204" pitchFamily="34" charset="0"/>
                <a:ea typeface="Osaka" charset="-128"/>
              </a:defRPr>
            </a:lvl2pPr>
            <a:lvl3pPr marL="1143000" indent="-228600" defTabSz="457200" eaLnBrk="0" hangingPunct="0">
              <a:defRPr>
                <a:solidFill>
                  <a:schemeClr val="tx1"/>
                </a:solidFill>
                <a:latin typeface="Arial Narrow" panose="020B0606020202030204" pitchFamily="34" charset="0"/>
                <a:ea typeface="Osaka" charset="-128"/>
              </a:defRPr>
            </a:lvl3pPr>
            <a:lvl4pPr marL="1600200" indent="-228600" defTabSz="457200" eaLnBrk="0" hangingPunct="0">
              <a:defRPr>
                <a:solidFill>
                  <a:schemeClr val="tx1"/>
                </a:solidFill>
                <a:latin typeface="Arial Narrow" panose="020B0606020202030204" pitchFamily="34" charset="0"/>
                <a:ea typeface="Osaka" charset="-128"/>
              </a:defRPr>
            </a:lvl4pPr>
            <a:lvl5pPr marL="2057400" indent="-228600" defTabSz="457200" eaLnBrk="0" hangingPunct="0">
              <a:defRPr>
                <a:solidFill>
                  <a:schemeClr val="tx1"/>
                </a:solidFill>
                <a:latin typeface="Arial Narrow" panose="020B0606020202030204" pitchFamily="34" charset="0"/>
                <a:ea typeface="Osaka" charset="-128"/>
              </a:defRPr>
            </a:lvl5pPr>
            <a:lvl6pPr marL="2514600" indent="-228600" defTabSz="457200" eaLnBrk="0" fontAlgn="base" hangingPunct="0">
              <a:spcBef>
                <a:spcPct val="0"/>
              </a:spcBef>
              <a:spcAft>
                <a:spcPct val="0"/>
              </a:spcAft>
              <a:defRPr>
                <a:solidFill>
                  <a:schemeClr val="tx1"/>
                </a:solidFill>
                <a:latin typeface="Arial Narrow" panose="020B0606020202030204" pitchFamily="34" charset="0"/>
                <a:ea typeface="Osaka" charset="-128"/>
              </a:defRPr>
            </a:lvl6pPr>
            <a:lvl7pPr marL="2971800" indent="-228600" defTabSz="457200" eaLnBrk="0" fontAlgn="base" hangingPunct="0">
              <a:spcBef>
                <a:spcPct val="0"/>
              </a:spcBef>
              <a:spcAft>
                <a:spcPct val="0"/>
              </a:spcAft>
              <a:defRPr>
                <a:solidFill>
                  <a:schemeClr val="tx1"/>
                </a:solidFill>
                <a:latin typeface="Arial Narrow" panose="020B0606020202030204" pitchFamily="34" charset="0"/>
                <a:ea typeface="Osaka" charset="-128"/>
              </a:defRPr>
            </a:lvl7pPr>
            <a:lvl8pPr marL="3429000" indent="-228600" defTabSz="457200" eaLnBrk="0" fontAlgn="base" hangingPunct="0">
              <a:spcBef>
                <a:spcPct val="0"/>
              </a:spcBef>
              <a:spcAft>
                <a:spcPct val="0"/>
              </a:spcAft>
              <a:defRPr>
                <a:solidFill>
                  <a:schemeClr val="tx1"/>
                </a:solidFill>
                <a:latin typeface="Arial Narrow" panose="020B0606020202030204" pitchFamily="34" charset="0"/>
                <a:ea typeface="Osaka" charset="-128"/>
              </a:defRPr>
            </a:lvl8pPr>
            <a:lvl9pPr marL="3886200" indent="-228600" defTabSz="457200" eaLnBrk="0" fontAlgn="base" hangingPunct="0">
              <a:spcBef>
                <a:spcPct val="0"/>
              </a:spcBef>
              <a:spcAft>
                <a:spcPct val="0"/>
              </a:spcAft>
              <a:defRPr>
                <a:solidFill>
                  <a:schemeClr val="tx1"/>
                </a:solidFill>
                <a:latin typeface="Arial Narrow" panose="020B0606020202030204" pitchFamily="34" charset="0"/>
                <a:ea typeface="Osaka" charset="-128"/>
              </a:defRPr>
            </a:lvl9pPr>
          </a:lstStyle>
          <a:p>
            <a:pPr>
              <a:lnSpc>
                <a:spcPct val="90000"/>
              </a:lnSpc>
              <a:spcBef>
                <a:spcPts val="1125"/>
              </a:spcBef>
              <a:buClr>
                <a:srgbClr val="FF0000"/>
              </a:buClr>
              <a:buSzPct val="135000"/>
              <a:buFont typeface="Arial Narrow" panose="020B0606020202030204" pitchFamily="34" charset="0"/>
              <a:buNone/>
            </a:pPr>
            <a:endParaRPr lang="en-US" altLang="en-US">
              <a:solidFill>
                <a:schemeClr val="bg1"/>
              </a:solidFill>
            </a:endParaRPr>
          </a:p>
        </p:txBody>
      </p:sp>
      <p:sp>
        <p:nvSpPr>
          <p:cNvPr id="55299" name="Rectangle 2">
            <a:extLst>
              <a:ext uri="{FF2B5EF4-FFF2-40B4-BE49-F238E27FC236}">
                <a16:creationId xmlns:a16="http://schemas.microsoft.com/office/drawing/2014/main" id="{E7873DDD-2203-4C2C-B4DA-6CE14E2B85F8}"/>
              </a:ext>
            </a:extLst>
          </p:cNvPr>
          <p:cNvSpPr>
            <a:spLocks noGrp="1" noChangeArrowheads="1"/>
          </p:cNvSpPr>
          <p:nvPr>
            <p:ph type="body"/>
          </p:nvPr>
        </p:nvSpPr>
        <p:spPr>
          <a:xfrm>
            <a:off x="919163" y="4386263"/>
            <a:ext cx="5075237" cy="4140200"/>
          </a:xfr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080" tIns="44640" rIns="91080" bIns="44640" anchor="ctr"/>
          <a:lstStyle/>
          <a:p>
            <a:endParaRPr lang="en-US" altLang="en-US"/>
          </a:p>
        </p:txBody>
      </p:sp>
    </p:spTree>
    <p:extLst>
      <p:ext uri="{BB962C8B-B14F-4D97-AF65-F5344CB8AC3E}">
        <p14:creationId xmlns:p14="http://schemas.microsoft.com/office/powerpoint/2010/main" val="1822863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086F533-7A00-4338-B781-2F5D9B5A5D84}"/>
              </a:ext>
            </a:extLst>
          </p:cNvPr>
          <p:cNvSpPr>
            <a:spLocks noGrp="1" noChangeArrowheads="1"/>
          </p:cNvSpPr>
          <p:nvPr>
            <p:ph type="sldNum" sz="quarter" idx="5"/>
          </p:nvPr>
        </p:nvSpPr>
        <p:spPr>
          <a:ln/>
        </p:spPr>
        <p:txBody>
          <a:bodyPr/>
          <a:lstStyle/>
          <a:p>
            <a:fld id="{4A447CCB-1208-4055-A9CD-74FF02015106}" type="slidenum">
              <a:rPr lang="en-US" altLang="en-US"/>
              <a:pPr/>
              <a:t>19</a:t>
            </a:fld>
            <a:endParaRPr lang="en-US" altLang="en-US"/>
          </a:p>
        </p:txBody>
      </p:sp>
      <p:sp>
        <p:nvSpPr>
          <p:cNvPr id="24578" name="Rectangle 2">
            <a:extLst>
              <a:ext uri="{FF2B5EF4-FFF2-40B4-BE49-F238E27FC236}">
                <a16:creationId xmlns:a16="http://schemas.microsoft.com/office/drawing/2014/main" id="{2B273757-ED58-4B8E-A990-78489EE5B526}"/>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23316DE6-D4D0-4714-AE07-8B6F0C92679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6439B1-06F4-BA49-896E-1801D5478B14}" type="slidenum">
              <a:rPr lang="en-US" smtClean="0"/>
              <a:t>22</a:t>
            </a:fld>
            <a:endParaRPr lang="en-US"/>
          </a:p>
        </p:txBody>
      </p:sp>
    </p:spTree>
    <p:extLst>
      <p:ext uri="{BB962C8B-B14F-4D97-AF65-F5344CB8AC3E}">
        <p14:creationId xmlns:p14="http://schemas.microsoft.com/office/powerpoint/2010/main" val="1199269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94644-EBE4-43D7-80D5-CD99BF97CF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71E774-E3C2-4D3C-8644-5B23E3D017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D730CD-7A21-4D29-B01E-F8F0CD7010E1}"/>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5" name="Footer Placeholder 4">
            <a:extLst>
              <a:ext uri="{FF2B5EF4-FFF2-40B4-BE49-F238E27FC236}">
                <a16:creationId xmlns:a16="http://schemas.microsoft.com/office/drawing/2014/main" id="{13B920C3-3DE3-47C4-B6F2-C0399DC02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D22BD3-A131-445B-9626-0601B49301D6}"/>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3791847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96FB1-44CC-4694-A4F4-BE6E37E6F8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94D9A5-6B7B-49B5-BF4E-0A23CF06F5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6ED753-D960-464E-AF38-8A7ECCBADCFE}"/>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5" name="Footer Placeholder 4">
            <a:extLst>
              <a:ext uri="{FF2B5EF4-FFF2-40B4-BE49-F238E27FC236}">
                <a16:creationId xmlns:a16="http://schemas.microsoft.com/office/drawing/2014/main" id="{A581D273-DC02-4515-A01C-D2C1113FD6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CA81C-041F-4F15-8DD3-72DF04D96FD2}"/>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1851265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34D062-3582-4638-A412-435388CBDB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3FDE88-E1C2-499A-8BE3-7874EFB377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389B7E-29EF-4BBC-974A-48924C992A53}"/>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5" name="Footer Placeholder 4">
            <a:extLst>
              <a:ext uri="{FF2B5EF4-FFF2-40B4-BE49-F238E27FC236}">
                <a16:creationId xmlns:a16="http://schemas.microsoft.com/office/drawing/2014/main" id="{98A5809C-9E1A-48A5-8CE5-2967DAE5A9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0BFE54-3BE1-48A3-97BA-B2D97D6867B1}"/>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2369731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55A65-E6BC-49DD-B144-12540D9B42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B26CD0-2C43-4D17-A1D5-3DDD78F39C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535177-31AE-4472-9F1D-A17C11316B9A}"/>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5" name="Footer Placeholder 4">
            <a:extLst>
              <a:ext uri="{FF2B5EF4-FFF2-40B4-BE49-F238E27FC236}">
                <a16:creationId xmlns:a16="http://schemas.microsoft.com/office/drawing/2014/main" id="{2A275C83-FB5F-46A6-A0D5-D18C25583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6C719-1B4D-4EE6-9EF0-D1082C1516AC}"/>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591493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82242-EECD-4A28-9484-11834927E3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298FC1-3366-4405-B29A-3F786B56BA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AA391D-6224-4658-9057-5F37B0612B6D}"/>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5" name="Footer Placeholder 4">
            <a:extLst>
              <a:ext uri="{FF2B5EF4-FFF2-40B4-BE49-F238E27FC236}">
                <a16:creationId xmlns:a16="http://schemas.microsoft.com/office/drawing/2014/main" id="{9AB54DD7-A647-4F1B-8DDE-B835F736DB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648A1C-8C4D-45B7-B559-573C31EAFDC3}"/>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1280233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AA1C6-A5C8-4411-8B2E-2D952D888A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BE19B4-9F55-4B32-AC61-EE9D45E8C2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A462E4-2A67-4608-ABC1-98A1042FE1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D250C1-9125-4614-987F-388A3C291F18}"/>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6" name="Footer Placeholder 5">
            <a:extLst>
              <a:ext uri="{FF2B5EF4-FFF2-40B4-BE49-F238E27FC236}">
                <a16:creationId xmlns:a16="http://schemas.microsoft.com/office/drawing/2014/main" id="{C24DB2BA-2263-47AA-B585-0C5BDEDA2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952C64-B7A3-42DF-B6B6-822D4F3157E5}"/>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469763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5C628-527F-402D-B321-7607DC4152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24301B-9262-42A3-BAD3-186BD89B5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33FF4C-69C1-4D38-BD30-48AD322502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23CFEA-094A-4F4A-B6E8-CAEA5BA50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12A965-19B9-46D6-B65B-68EF4AE6C7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B971CA-82BB-4DBF-B94A-A27F5843A5B6}"/>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8" name="Footer Placeholder 7">
            <a:extLst>
              <a:ext uri="{FF2B5EF4-FFF2-40B4-BE49-F238E27FC236}">
                <a16:creationId xmlns:a16="http://schemas.microsoft.com/office/drawing/2014/main" id="{EAC4E7C8-DE18-4CD0-B7A7-D40D364465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0EE994-05AF-4A39-A23D-0744E1DD36BB}"/>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3576321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64742-8A3F-4C82-8FAD-F434B88373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B36625-E783-436B-BCDC-A2F5A7DDC3CA}"/>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4" name="Footer Placeholder 3">
            <a:extLst>
              <a:ext uri="{FF2B5EF4-FFF2-40B4-BE49-F238E27FC236}">
                <a16:creationId xmlns:a16="http://schemas.microsoft.com/office/drawing/2014/main" id="{B0C8A119-9865-48E9-B78E-C372E33627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1DD4C8-2822-4F03-B629-95AAE3125BA7}"/>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176498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CDD52F-3E0E-4596-AF59-7525CE0D9222}"/>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3" name="Footer Placeholder 2">
            <a:extLst>
              <a:ext uri="{FF2B5EF4-FFF2-40B4-BE49-F238E27FC236}">
                <a16:creationId xmlns:a16="http://schemas.microsoft.com/office/drawing/2014/main" id="{A6061816-95D6-4E01-82CF-A4C8944CD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ED0A5B-3B44-45DC-B44C-F5F078293D40}"/>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1832358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F0A23-06D3-4905-8E4D-7F9AF11742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F4E0C0-2FC3-45E3-9EEF-55A21FE074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FFF073-8794-4766-A05B-213FDE1CAD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F1AB00-C37C-45D4-96FE-D0EAD654767E}"/>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6" name="Footer Placeholder 5">
            <a:extLst>
              <a:ext uri="{FF2B5EF4-FFF2-40B4-BE49-F238E27FC236}">
                <a16:creationId xmlns:a16="http://schemas.microsoft.com/office/drawing/2014/main" id="{7F487A7D-9B9D-46F8-9D49-847036548B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6804C-0410-4D7F-90FF-12A61B0245A9}"/>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3889397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884B7-FC57-4BEE-8FA3-4A864822D5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E62FB9-66E9-4495-8EA7-0B70BA2E1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0159C7-5400-4A30-A0BE-39250FD01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DACC18-4C85-4361-A20E-E0FE1BD086BA}"/>
              </a:ext>
            </a:extLst>
          </p:cNvPr>
          <p:cNvSpPr>
            <a:spLocks noGrp="1"/>
          </p:cNvSpPr>
          <p:nvPr>
            <p:ph type="dt" sz="half" idx="10"/>
          </p:nvPr>
        </p:nvSpPr>
        <p:spPr/>
        <p:txBody>
          <a:bodyPr/>
          <a:lstStyle/>
          <a:p>
            <a:fld id="{3991D370-110C-491B-8704-223A71492634}" type="datetimeFigureOut">
              <a:rPr lang="en-US" smtClean="0"/>
              <a:t>4/5/2025</a:t>
            </a:fld>
            <a:endParaRPr lang="en-US"/>
          </a:p>
        </p:txBody>
      </p:sp>
      <p:sp>
        <p:nvSpPr>
          <p:cNvPr id="6" name="Footer Placeholder 5">
            <a:extLst>
              <a:ext uri="{FF2B5EF4-FFF2-40B4-BE49-F238E27FC236}">
                <a16:creationId xmlns:a16="http://schemas.microsoft.com/office/drawing/2014/main" id="{F7FF7F96-C8BE-4B8C-883A-601DDABEAE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FCA3D0-1A51-4991-9A1F-917A2F1BE587}"/>
              </a:ext>
            </a:extLst>
          </p:cNvPr>
          <p:cNvSpPr>
            <a:spLocks noGrp="1"/>
          </p:cNvSpPr>
          <p:nvPr>
            <p:ph type="sldNum" sz="quarter" idx="12"/>
          </p:nvPr>
        </p:nvSpPr>
        <p:spPr/>
        <p:txBody>
          <a:bodyPr/>
          <a:lstStyle/>
          <a:p>
            <a:fld id="{FCD3370B-1E61-48EA-9956-0E316CF5EF35}" type="slidenum">
              <a:rPr lang="en-US" smtClean="0"/>
              <a:t>‹#›</a:t>
            </a:fld>
            <a:endParaRPr lang="en-US"/>
          </a:p>
        </p:txBody>
      </p:sp>
    </p:spTree>
    <p:extLst>
      <p:ext uri="{BB962C8B-B14F-4D97-AF65-F5344CB8AC3E}">
        <p14:creationId xmlns:p14="http://schemas.microsoft.com/office/powerpoint/2010/main" val="571108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27AF08-02EC-4503-AA7A-D554135A91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29856D-5594-4104-9A7B-44ED816B05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A666C3-0A58-49CB-825F-DF6DF18746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1D370-110C-491B-8704-223A71492634}" type="datetimeFigureOut">
              <a:rPr lang="en-US" smtClean="0"/>
              <a:t>4/5/2025</a:t>
            </a:fld>
            <a:endParaRPr lang="en-US"/>
          </a:p>
        </p:txBody>
      </p:sp>
      <p:sp>
        <p:nvSpPr>
          <p:cNvPr id="5" name="Footer Placeholder 4">
            <a:extLst>
              <a:ext uri="{FF2B5EF4-FFF2-40B4-BE49-F238E27FC236}">
                <a16:creationId xmlns:a16="http://schemas.microsoft.com/office/drawing/2014/main" id="{C69C5E32-0328-4E72-AD44-9A264D7F8A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D8F04A-F3C9-4AE6-95F2-6395DC23CA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D3370B-1E61-48EA-9956-0E316CF5EF35}" type="slidenum">
              <a:rPr lang="en-US" smtClean="0"/>
              <a:t>‹#›</a:t>
            </a:fld>
            <a:endParaRPr lang="en-US"/>
          </a:p>
        </p:txBody>
      </p:sp>
    </p:spTree>
    <p:extLst>
      <p:ext uri="{BB962C8B-B14F-4D97-AF65-F5344CB8AC3E}">
        <p14:creationId xmlns:p14="http://schemas.microsoft.com/office/powerpoint/2010/main" val="1583989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github.com/osprey-dcs/data-platfor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github.com/osprey-dcs/dp-grpc"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github.com/osprey-dcs/dp-api-common"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5E269-28C0-49CF-9D92-1AE76BB4C4D6}"/>
              </a:ext>
            </a:extLst>
          </p:cNvPr>
          <p:cNvSpPr>
            <a:spLocks noGrp="1"/>
          </p:cNvSpPr>
          <p:nvPr>
            <p:ph type="ctrTitle"/>
          </p:nvPr>
        </p:nvSpPr>
        <p:spPr>
          <a:xfrm>
            <a:off x="1478198" y="3139601"/>
            <a:ext cx="9144000" cy="2387600"/>
          </a:xfrm>
        </p:spPr>
        <p:txBody>
          <a:bodyPr>
            <a:normAutofit/>
          </a:bodyPr>
          <a:lstStyle/>
          <a:p>
            <a:r>
              <a:rPr lang="en-US" dirty="0"/>
              <a:t>Data Acquisition and Management</a:t>
            </a:r>
            <a:br>
              <a:rPr lang="en-US" dirty="0"/>
            </a:br>
            <a:r>
              <a:rPr lang="en-US" sz="2700" dirty="0"/>
              <a:t>for Machine Physics and Experimental Beamlines with EPICS</a:t>
            </a:r>
            <a:br>
              <a:rPr lang="en-US" sz="2700" dirty="0"/>
            </a:br>
            <a:r>
              <a:rPr lang="en-US" sz="1800" dirty="0"/>
              <a:t>Presented by: Bob Dalesio</a:t>
            </a:r>
          </a:p>
        </p:txBody>
      </p:sp>
      <p:pic>
        <p:nvPicPr>
          <p:cNvPr id="4" name="Picture 2" descr="Osprey Distributed Control Systems">
            <a:extLst>
              <a:ext uri="{FF2B5EF4-FFF2-40B4-BE49-F238E27FC236}">
                <a16:creationId xmlns:a16="http://schemas.microsoft.com/office/drawing/2014/main" id="{DD4F7E2F-F83D-7097-5B64-7F2476BE77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2398" y="0"/>
            <a:ext cx="3139601" cy="31396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Osprey Distributed Control Systems">
            <a:extLst>
              <a:ext uri="{FF2B5EF4-FFF2-40B4-BE49-F238E27FC236}">
                <a16:creationId xmlns:a16="http://schemas.microsoft.com/office/drawing/2014/main" id="{F68BC029-D825-F207-6EEE-AF7E0849A7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 y="-31967"/>
            <a:ext cx="9061624" cy="3171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354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865D3-51D1-A308-4FA8-F109DD9970A2}"/>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DF481CEE-7DA7-C08E-80B0-88F061128F50}"/>
              </a:ext>
            </a:extLst>
          </p:cNvPr>
          <p:cNvSpPr/>
          <p:nvPr/>
        </p:nvSpPr>
        <p:spPr>
          <a:xfrm>
            <a:off x="2384850" y="882412"/>
            <a:ext cx="5939481" cy="3186109"/>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8E91E7-B617-0637-51C9-A0A370C18B6A}"/>
              </a:ext>
            </a:extLst>
          </p:cNvPr>
          <p:cNvSpPr>
            <a:spLocks noGrp="1"/>
          </p:cNvSpPr>
          <p:nvPr>
            <p:ph type="title"/>
          </p:nvPr>
        </p:nvSpPr>
        <p:spPr/>
        <p:txBody>
          <a:bodyPr/>
          <a:lstStyle/>
          <a:p>
            <a:r>
              <a:rPr lang="en-US" dirty="0"/>
              <a:t>Quartz 250 kHz DAQ Instrumentation</a:t>
            </a:r>
          </a:p>
        </p:txBody>
      </p:sp>
      <p:pic>
        <p:nvPicPr>
          <p:cNvPr id="4" name="image10.png">
            <a:extLst>
              <a:ext uri="{FF2B5EF4-FFF2-40B4-BE49-F238E27FC236}">
                <a16:creationId xmlns:a16="http://schemas.microsoft.com/office/drawing/2014/main" id="{FD3FF8E9-3743-2656-3620-43AD9CC61ED7}"/>
              </a:ext>
            </a:extLst>
          </p:cNvPr>
          <p:cNvPicPr>
            <a:picLocks noGrp="1"/>
          </p:cNvPicPr>
          <p:nvPr>
            <p:ph idx="1"/>
          </p:nvPr>
        </p:nvPicPr>
        <p:blipFill>
          <a:blip r:embed="rId2"/>
          <a:srcRect/>
          <a:stretch>
            <a:fillRect/>
          </a:stretch>
        </p:blipFill>
        <p:spPr>
          <a:xfrm>
            <a:off x="1178012" y="1274885"/>
            <a:ext cx="8829990" cy="5480142"/>
          </a:xfrm>
          <a:prstGeom prst="rect">
            <a:avLst/>
          </a:prstGeom>
          <a:ln/>
        </p:spPr>
      </p:pic>
      <p:sp>
        <p:nvSpPr>
          <p:cNvPr id="6" name="TextBox 5">
            <a:extLst>
              <a:ext uri="{FF2B5EF4-FFF2-40B4-BE49-F238E27FC236}">
                <a16:creationId xmlns:a16="http://schemas.microsoft.com/office/drawing/2014/main" id="{C69F164C-2809-002B-B553-CBD6A097FEE0}"/>
              </a:ext>
            </a:extLst>
          </p:cNvPr>
          <p:cNvSpPr txBox="1"/>
          <p:nvPr/>
        </p:nvSpPr>
        <p:spPr>
          <a:xfrm>
            <a:off x="8324331" y="1434991"/>
            <a:ext cx="3752566" cy="646331"/>
          </a:xfrm>
          <a:prstGeom prst="rect">
            <a:avLst/>
          </a:prstGeom>
          <a:noFill/>
        </p:spPr>
        <p:txBody>
          <a:bodyPr wrap="none" rtlCol="0">
            <a:spAutoFit/>
          </a:bodyPr>
          <a:lstStyle/>
          <a:p>
            <a:r>
              <a:rPr lang="en-US" dirty="0">
                <a:solidFill>
                  <a:srgbClr val="FF0000"/>
                </a:solidFill>
              </a:rPr>
              <a:t>Higher Speeds and Data Correlation</a:t>
            </a:r>
          </a:p>
          <a:p>
            <a:r>
              <a:rPr lang="en-US" dirty="0">
                <a:solidFill>
                  <a:srgbClr val="FF0000"/>
                </a:solidFill>
              </a:rPr>
              <a:t>Require FPGA code in hardware</a:t>
            </a:r>
          </a:p>
        </p:txBody>
      </p:sp>
      <p:cxnSp>
        <p:nvCxnSpPr>
          <p:cNvPr id="10" name="Straight Arrow Connector 9">
            <a:extLst>
              <a:ext uri="{FF2B5EF4-FFF2-40B4-BE49-F238E27FC236}">
                <a16:creationId xmlns:a16="http://schemas.microsoft.com/office/drawing/2014/main" id="{BAD00B88-6BE9-1E29-56B6-07A6F4E0ED1A}"/>
              </a:ext>
            </a:extLst>
          </p:cNvPr>
          <p:cNvCxnSpPr>
            <a:stCxn id="6" idx="1"/>
          </p:cNvCxnSpPr>
          <p:nvPr/>
        </p:nvCxnSpPr>
        <p:spPr>
          <a:xfrm flipH="1">
            <a:off x="6738551" y="1758157"/>
            <a:ext cx="1585780" cy="7173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9743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52C9E205-D2DB-299D-3368-412B78C1CE93}"/>
              </a:ext>
            </a:extLst>
          </p:cNvPr>
          <p:cNvSpPr/>
          <p:nvPr/>
        </p:nvSpPr>
        <p:spPr>
          <a:xfrm>
            <a:off x="5181600" y="4273062"/>
            <a:ext cx="5939481" cy="2584938"/>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449DC1-49F6-FF75-D5F8-B5E22E0D0559}"/>
              </a:ext>
            </a:extLst>
          </p:cNvPr>
          <p:cNvSpPr>
            <a:spLocks noGrp="1"/>
          </p:cNvSpPr>
          <p:nvPr>
            <p:ph type="title"/>
          </p:nvPr>
        </p:nvSpPr>
        <p:spPr/>
        <p:txBody>
          <a:bodyPr/>
          <a:lstStyle/>
          <a:p>
            <a:r>
              <a:rPr lang="en-US" dirty="0"/>
              <a:t>Quartz 250 kHz DAQ Application – configure</a:t>
            </a:r>
          </a:p>
        </p:txBody>
      </p:sp>
      <p:pic>
        <p:nvPicPr>
          <p:cNvPr id="4" name="image10.png">
            <a:extLst>
              <a:ext uri="{FF2B5EF4-FFF2-40B4-BE49-F238E27FC236}">
                <a16:creationId xmlns:a16="http://schemas.microsoft.com/office/drawing/2014/main" id="{E31E938A-A3A2-A311-3CD4-198949C3E479}"/>
              </a:ext>
            </a:extLst>
          </p:cNvPr>
          <p:cNvPicPr>
            <a:picLocks noGrp="1"/>
          </p:cNvPicPr>
          <p:nvPr>
            <p:ph idx="1"/>
          </p:nvPr>
        </p:nvPicPr>
        <p:blipFill>
          <a:blip r:embed="rId2"/>
          <a:srcRect/>
          <a:stretch>
            <a:fillRect/>
          </a:stretch>
        </p:blipFill>
        <p:spPr>
          <a:xfrm>
            <a:off x="1178012" y="1310054"/>
            <a:ext cx="8829990" cy="5444973"/>
          </a:xfrm>
          <a:prstGeom prst="rect">
            <a:avLst/>
          </a:prstGeom>
          <a:ln/>
        </p:spPr>
      </p:pic>
      <p:sp>
        <p:nvSpPr>
          <p:cNvPr id="5" name="Oval 4">
            <a:extLst>
              <a:ext uri="{FF2B5EF4-FFF2-40B4-BE49-F238E27FC236}">
                <a16:creationId xmlns:a16="http://schemas.microsoft.com/office/drawing/2014/main" id="{B9603905-7377-8DCB-984E-3A7BD8D2B6DB}"/>
              </a:ext>
            </a:extLst>
          </p:cNvPr>
          <p:cNvSpPr/>
          <p:nvPr/>
        </p:nvSpPr>
        <p:spPr>
          <a:xfrm>
            <a:off x="5202192" y="4273062"/>
            <a:ext cx="5939481" cy="260553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186F738-9A41-A11E-CE7C-D12C05712D2C}"/>
              </a:ext>
            </a:extLst>
          </p:cNvPr>
          <p:cNvSpPr txBox="1"/>
          <p:nvPr/>
        </p:nvSpPr>
        <p:spPr>
          <a:xfrm>
            <a:off x="8151340" y="3626731"/>
            <a:ext cx="3609643" cy="646331"/>
          </a:xfrm>
          <a:prstGeom prst="rect">
            <a:avLst/>
          </a:prstGeom>
          <a:noFill/>
        </p:spPr>
        <p:txBody>
          <a:bodyPr wrap="none" rtlCol="0">
            <a:spAutoFit/>
          </a:bodyPr>
          <a:lstStyle/>
          <a:p>
            <a:r>
              <a:rPr lang="en-US" dirty="0">
                <a:solidFill>
                  <a:srgbClr val="FF0000"/>
                </a:solidFill>
              </a:rPr>
              <a:t>DAQ facility requires user</a:t>
            </a:r>
          </a:p>
          <a:p>
            <a:r>
              <a:rPr lang="en-US" dirty="0">
                <a:solidFill>
                  <a:srgbClr val="FF0000"/>
                </a:solidFill>
              </a:rPr>
              <a:t>Configurations for each experiment</a:t>
            </a:r>
          </a:p>
        </p:txBody>
      </p:sp>
    </p:spTree>
    <p:extLst>
      <p:ext uri="{BB962C8B-B14F-4D97-AF65-F5344CB8AC3E}">
        <p14:creationId xmlns:p14="http://schemas.microsoft.com/office/powerpoint/2010/main" val="591790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52C9E205-D2DB-299D-3368-412B78C1CE93}"/>
              </a:ext>
            </a:extLst>
          </p:cNvPr>
          <p:cNvSpPr/>
          <p:nvPr/>
        </p:nvSpPr>
        <p:spPr>
          <a:xfrm>
            <a:off x="2586681" y="4912400"/>
            <a:ext cx="3727628" cy="1877234"/>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449DC1-49F6-FF75-D5F8-B5E22E0D0559}"/>
              </a:ext>
            </a:extLst>
          </p:cNvPr>
          <p:cNvSpPr>
            <a:spLocks noGrp="1"/>
          </p:cNvSpPr>
          <p:nvPr>
            <p:ph type="title"/>
          </p:nvPr>
        </p:nvSpPr>
        <p:spPr>
          <a:xfrm>
            <a:off x="395416" y="365125"/>
            <a:ext cx="10958384" cy="1325563"/>
          </a:xfrm>
        </p:spPr>
        <p:txBody>
          <a:bodyPr/>
          <a:lstStyle/>
          <a:p>
            <a:r>
              <a:rPr lang="en-US" dirty="0"/>
              <a:t>Quartz 250 kHz DAQ Application - view/export</a:t>
            </a:r>
          </a:p>
        </p:txBody>
      </p:sp>
      <p:pic>
        <p:nvPicPr>
          <p:cNvPr id="4" name="image10.png">
            <a:extLst>
              <a:ext uri="{FF2B5EF4-FFF2-40B4-BE49-F238E27FC236}">
                <a16:creationId xmlns:a16="http://schemas.microsoft.com/office/drawing/2014/main" id="{E31E938A-A3A2-A311-3CD4-198949C3E479}"/>
              </a:ext>
            </a:extLst>
          </p:cNvPr>
          <p:cNvPicPr>
            <a:picLocks noGrp="1"/>
          </p:cNvPicPr>
          <p:nvPr>
            <p:ph idx="1"/>
          </p:nvPr>
        </p:nvPicPr>
        <p:blipFill>
          <a:blip r:embed="rId2"/>
          <a:srcRect/>
          <a:stretch>
            <a:fillRect/>
          </a:stretch>
        </p:blipFill>
        <p:spPr>
          <a:xfrm>
            <a:off x="1178012" y="1825625"/>
            <a:ext cx="8829990" cy="4929402"/>
          </a:xfrm>
          <a:prstGeom prst="rect">
            <a:avLst/>
          </a:prstGeom>
          <a:ln/>
        </p:spPr>
      </p:pic>
      <p:sp>
        <p:nvSpPr>
          <p:cNvPr id="5" name="Oval 4">
            <a:extLst>
              <a:ext uri="{FF2B5EF4-FFF2-40B4-BE49-F238E27FC236}">
                <a16:creationId xmlns:a16="http://schemas.microsoft.com/office/drawing/2014/main" id="{B9603905-7377-8DCB-984E-3A7BD8D2B6DB}"/>
              </a:ext>
            </a:extLst>
          </p:cNvPr>
          <p:cNvSpPr/>
          <p:nvPr/>
        </p:nvSpPr>
        <p:spPr>
          <a:xfrm>
            <a:off x="2586681" y="4919576"/>
            <a:ext cx="3727628" cy="187723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7981832-CFBC-CA7E-4EFC-1D85F874679F}"/>
              </a:ext>
            </a:extLst>
          </p:cNvPr>
          <p:cNvSpPr txBox="1"/>
          <p:nvPr/>
        </p:nvSpPr>
        <p:spPr>
          <a:xfrm>
            <a:off x="71369" y="3526978"/>
            <a:ext cx="3558731" cy="923330"/>
          </a:xfrm>
          <a:prstGeom prst="rect">
            <a:avLst/>
          </a:prstGeom>
          <a:noFill/>
        </p:spPr>
        <p:txBody>
          <a:bodyPr wrap="none" rtlCol="0">
            <a:spAutoFit/>
          </a:bodyPr>
          <a:lstStyle/>
          <a:p>
            <a:r>
              <a:rPr lang="en-US" dirty="0">
                <a:solidFill>
                  <a:srgbClr val="FF0000"/>
                </a:solidFill>
              </a:rPr>
              <a:t>Data viewing and export in different</a:t>
            </a:r>
          </a:p>
          <a:p>
            <a:r>
              <a:rPr lang="en-US" dirty="0">
                <a:solidFill>
                  <a:srgbClr val="FF0000"/>
                </a:solidFill>
              </a:rPr>
              <a:t>Formats to feed to domain specific</a:t>
            </a:r>
          </a:p>
          <a:p>
            <a:r>
              <a:rPr lang="en-US" dirty="0">
                <a:solidFill>
                  <a:srgbClr val="FF0000"/>
                </a:solidFill>
              </a:rPr>
              <a:t>Analysis codes</a:t>
            </a:r>
          </a:p>
        </p:txBody>
      </p:sp>
    </p:spTree>
    <p:extLst>
      <p:ext uri="{BB962C8B-B14F-4D97-AF65-F5344CB8AC3E}">
        <p14:creationId xmlns:p14="http://schemas.microsoft.com/office/powerpoint/2010/main" val="1883699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478C2-4E76-6B7A-D9AB-6150B37E48BE}"/>
              </a:ext>
            </a:extLst>
          </p:cNvPr>
          <p:cNvSpPr>
            <a:spLocks noGrp="1"/>
          </p:cNvSpPr>
          <p:nvPr>
            <p:ph type="title"/>
          </p:nvPr>
        </p:nvSpPr>
        <p:spPr/>
        <p:txBody>
          <a:bodyPr/>
          <a:lstStyle/>
          <a:p>
            <a:pPr algn="ctr"/>
            <a:r>
              <a:rPr lang="en-US" dirty="0"/>
              <a:t>EPICS Architecture 2008</a:t>
            </a:r>
          </a:p>
        </p:txBody>
      </p:sp>
      <p:sp>
        <p:nvSpPr>
          <p:cNvPr id="3" name="Content Placeholder 2">
            <a:extLst>
              <a:ext uri="{FF2B5EF4-FFF2-40B4-BE49-F238E27FC236}">
                <a16:creationId xmlns:a16="http://schemas.microsoft.com/office/drawing/2014/main" id="{5C842F64-0DD7-FA84-5EE9-843D8BCC84E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9B7B863-1EB3-5CF4-D06B-DEE14E9C9692}"/>
              </a:ext>
            </a:extLst>
          </p:cNvPr>
          <p:cNvPicPr>
            <a:picLocks noChangeAspect="1"/>
          </p:cNvPicPr>
          <p:nvPr/>
        </p:nvPicPr>
        <p:blipFill>
          <a:blip r:embed="rId2"/>
          <a:stretch>
            <a:fillRect/>
          </a:stretch>
        </p:blipFill>
        <p:spPr>
          <a:xfrm>
            <a:off x="726078" y="1359886"/>
            <a:ext cx="11272882" cy="5375600"/>
          </a:xfrm>
          <a:prstGeom prst="rect">
            <a:avLst/>
          </a:prstGeom>
        </p:spPr>
      </p:pic>
    </p:spTree>
    <p:extLst>
      <p:ext uri="{BB962C8B-B14F-4D97-AF65-F5344CB8AC3E}">
        <p14:creationId xmlns:p14="http://schemas.microsoft.com/office/powerpoint/2010/main" val="2613552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Rectangle 2">
            <a:extLst>
              <a:ext uri="{FF2B5EF4-FFF2-40B4-BE49-F238E27FC236}">
                <a16:creationId xmlns:a16="http://schemas.microsoft.com/office/drawing/2014/main" id="{6F9EDBCE-0A5C-42CF-8BB3-A608F3049248}"/>
              </a:ext>
            </a:extLst>
          </p:cNvPr>
          <p:cNvSpPr txBox="1">
            <a:spLocks noChangeArrowheads="1"/>
          </p:cNvSpPr>
          <p:nvPr/>
        </p:nvSpPr>
        <p:spPr>
          <a:xfrm>
            <a:off x="838200" y="25261"/>
            <a:ext cx="10515600" cy="1325563"/>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800" b="1" dirty="0"/>
              <a:t>DAQ is Built on V7 </a:t>
            </a:r>
          </a:p>
        </p:txBody>
      </p:sp>
      <p:pic>
        <p:nvPicPr>
          <p:cNvPr id="3" name="Picture 2" descr="A screenshot of a computer screen&#10;&#10;AI-generated content may be incorrect.">
            <a:extLst>
              <a:ext uri="{FF2B5EF4-FFF2-40B4-BE49-F238E27FC236}">
                <a16:creationId xmlns:a16="http://schemas.microsoft.com/office/drawing/2014/main" id="{FCB30494-B9B8-C842-0073-B20477D84C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58" y="324165"/>
            <a:ext cx="11896079" cy="6508573"/>
          </a:xfrm>
          <a:prstGeom prst="rect">
            <a:avLst/>
          </a:prstGeom>
        </p:spPr>
      </p:pic>
    </p:spTree>
    <p:extLst>
      <p:ext uri="{BB962C8B-B14F-4D97-AF65-F5344CB8AC3E}">
        <p14:creationId xmlns:p14="http://schemas.microsoft.com/office/powerpoint/2010/main" val="1718373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5E491-6C77-3497-D77E-B33A8332EC1F}"/>
              </a:ext>
            </a:extLst>
          </p:cNvPr>
          <p:cNvSpPr>
            <a:spLocks noGrp="1"/>
          </p:cNvSpPr>
          <p:nvPr>
            <p:ph type="title"/>
          </p:nvPr>
        </p:nvSpPr>
        <p:spPr>
          <a:xfrm>
            <a:off x="838200" y="217980"/>
            <a:ext cx="10515600" cy="1325563"/>
          </a:xfrm>
        </p:spPr>
        <p:txBody>
          <a:bodyPr/>
          <a:lstStyle/>
          <a:p>
            <a:r>
              <a:rPr lang="en-US" dirty="0"/>
              <a:t>MLDP – Objective</a:t>
            </a:r>
          </a:p>
        </p:txBody>
      </p:sp>
      <p:sp>
        <p:nvSpPr>
          <p:cNvPr id="3" name="Content Placeholder 2">
            <a:extLst>
              <a:ext uri="{FF2B5EF4-FFF2-40B4-BE49-F238E27FC236}">
                <a16:creationId xmlns:a16="http://schemas.microsoft.com/office/drawing/2014/main" id="{541F6CC2-6001-F91C-13B7-682643042E0E}"/>
              </a:ext>
            </a:extLst>
          </p:cNvPr>
          <p:cNvSpPr>
            <a:spLocks noGrp="1"/>
          </p:cNvSpPr>
          <p:nvPr>
            <p:ph idx="1"/>
          </p:nvPr>
        </p:nvSpPr>
        <p:spPr>
          <a:xfrm>
            <a:off x="325821" y="1355834"/>
            <a:ext cx="11027979" cy="4821129"/>
          </a:xfrm>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Provide full-stack support for data science and AI/ML applications at particle accelerator and large experimental physics facilities:</a:t>
            </a:r>
          </a:p>
          <a:p>
            <a:pPr lvl="1"/>
            <a:r>
              <a:rPr lang="en-US" sz="1400" dirty="0">
                <a:latin typeface="Aptos" panose="020B0004020202020204" pitchFamily="34" charset="0"/>
                <a:ea typeface="Aptos" panose="020B0004020202020204" pitchFamily="34" charset="0"/>
                <a:cs typeface="Times New Roman" panose="02020603050405020304" pitchFamily="18" charset="0"/>
              </a:rPr>
              <a:t>Support for</a:t>
            </a:r>
            <a:r>
              <a:rPr lang="en-US" sz="1400" dirty="0">
                <a:effectLst/>
                <a:latin typeface="Aptos" panose="020B0004020202020204" pitchFamily="34" charset="0"/>
                <a:ea typeface="Aptos" panose="020B0004020202020204" pitchFamily="34" charset="0"/>
                <a:cs typeface="Times New Roman" panose="02020603050405020304" pitchFamily="18" charset="0"/>
              </a:rPr>
              <a:t> AI/ML applications from front-end, high-speed acquisition of heterogeneous, time-series data, through data archiving and management, to back-end analysis. </a:t>
            </a:r>
          </a:p>
          <a:p>
            <a:pPr lvl="1"/>
            <a:r>
              <a:rPr lang="en-US" sz="1400" dirty="0">
                <a:effectLst/>
                <a:latin typeface="Aptos" panose="020B0004020202020204" pitchFamily="34" charset="0"/>
                <a:ea typeface="Aptos" panose="020B0004020202020204" pitchFamily="34" charset="0"/>
                <a:cs typeface="Times New Roman" panose="02020603050405020304" pitchFamily="18" charset="0"/>
              </a:rPr>
              <a:t>Present a “data science ready” platform for data analysis and AI/ML applications in diagnosis, modeling, control, and optimization of these facilities.  </a:t>
            </a:r>
          </a:p>
          <a:p>
            <a:pPr lvl="1"/>
            <a:r>
              <a:rPr lang="en-US" sz="1400" dirty="0">
                <a:effectLst/>
                <a:latin typeface="Aptos" panose="020B0004020202020204" pitchFamily="34" charset="0"/>
                <a:ea typeface="Aptos" panose="020B0004020202020204" pitchFamily="34" charset="0"/>
                <a:cs typeface="Times New Roman" panose="02020603050405020304" pitchFamily="18" charset="0"/>
              </a:rPr>
              <a:t>Offer data scientists and applications a consistent, data-centric interface to archive data, standardizing implementation and deployment of AI/ML algorithms to different operations configurations within the same facility, or between facilities.</a:t>
            </a: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dirty="0">
                <a:effectLst/>
                <a:latin typeface="Aptos" panose="020B0004020202020204" pitchFamily="34" charset="0"/>
                <a:ea typeface="Aptos" panose="020B0004020202020204" pitchFamily="34" charset="0"/>
                <a:cs typeface="Times New Roman" panose="02020603050405020304" pitchFamily="18" charset="0"/>
              </a:rPr>
              <a:t>Manage experimental data through its entire lifecycle:</a:t>
            </a:r>
          </a:p>
          <a:p>
            <a:pPr lvl="1"/>
            <a:r>
              <a:rPr lang="en-US" sz="1400" dirty="0">
                <a:latin typeface="Aptos" panose="020B0004020202020204" pitchFamily="34" charset="0"/>
                <a:ea typeface="Aptos" panose="020B0004020202020204" pitchFamily="34" charset="0"/>
                <a:cs typeface="Times New Roman" panose="02020603050405020304" pitchFamily="18" charset="0"/>
              </a:rPr>
              <a:t>Data management</a:t>
            </a:r>
            <a:r>
              <a:rPr lang="en-US" sz="1400" dirty="0">
                <a:effectLst/>
                <a:latin typeface="Aptos" panose="020B0004020202020204" pitchFamily="34" charset="0"/>
                <a:ea typeface="Aptos" panose="020B0004020202020204" pitchFamily="34" charset="0"/>
                <a:cs typeface="Times New Roman" panose="02020603050405020304" pitchFamily="18" charset="0"/>
              </a:rPr>
              <a:t> from acquisition and archiving, through analysis and investigation, to release and final publication.</a:t>
            </a:r>
            <a:endParaRPr lang="en-US" sz="1400" dirty="0"/>
          </a:p>
          <a:p>
            <a:pPr lvl="1"/>
            <a:r>
              <a:rPr lang="en-US" sz="1400" dirty="0">
                <a:effectLst/>
                <a:latin typeface="Aptos" panose="020B0004020202020204" pitchFamily="34" charset="0"/>
                <a:ea typeface="Aptos" panose="020B0004020202020204" pitchFamily="34" charset="0"/>
                <a:cs typeface="Times New Roman" panose="02020603050405020304" pitchFamily="18" charset="0"/>
              </a:rPr>
              <a:t>Acquisition and archiving of heterogeneous data from experimental diagnostics (e.g., images, arrays, etc.) along with system configurations (e.g., scalars, tables), control system process variables, and any metadata required for provenance.  </a:t>
            </a:r>
          </a:p>
          <a:p>
            <a:pPr lvl="1"/>
            <a:r>
              <a:rPr lang="en-US" sz="1400" dirty="0">
                <a:latin typeface="Aptos" panose="020B0004020202020204" pitchFamily="34" charset="0"/>
                <a:cs typeface="Times New Roman" panose="02020603050405020304" pitchFamily="18" charset="0"/>
              </a:rPr>
              <a:t>Post-ingestion annotation of archived data with comments, data associates, calculations, and other artifacts relevant to experimental analysis.</a:t>
            </a:r>
            <a:endParaRPr lang="en-US" dirty="0"/>
          </a:p>
        </p:txBody>
      </p:sp>
      <p:cxnSp>
        <p:nvCxnSpPr>
          <p:cNvPr id="4" name="Straight Connector 3">
            <a:extLst>
              <a:ext uri="{FF2B5EF4-FFF2-40B4-BE49-F238E27FC236}">
                <a16:creationId xmlns:a16="http://schemas.microsoft.com/office/drawing/2014/main" id="{885C84B9-239A-EA4B-C4FF-2A70FB6255F2}"/>
              </a:ext>
            </a:extLst>
          </p:cNvPr>
          <p:cNvCxnSpPr/>
          <p:nvPr/>
        </p:nvCxnSpPr>
        <p:spPr>
          <a:xfrm>
            <a:off x="330774" y="1213439"/>
            <a:ext cx="1118300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2093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29377-CBC4-2B1C-41A0-D818438851F1}"/>
              </a:ext>
            </a:extLst>
          </p:cNvPr>
          <p:cNvSpPr>
            <a:spLocks noGrp="1"/>
          </p:cNvSpPr>
          <p:nvPr>
            <p:ph type="title"/>
          </p:nvPr>
        </p:nvSpPr>
        <p:spPr>
          <a:xfrm>
            <a:off x="330774" y="136525"/>
            <a:ext cx="10509504" cy="1076914"/>
          </a:xfrm>
        </p:spPr>
        <p:txBody>
          <a:bodyPr anchor="ctr">
            <a:normAutofit/>
          </a:bodyPr>
          <a:lstStyle/>
          <a:p>
            <a:r>
              <a:rPr lang="en-US" sz="4000" dirty="0"/>
              <a:t>MLDP Overview</a:t>
            </a:r>
            <a:br>
              <a:rPr lang="en-US" sz="4000" dirty="0"/>
            </a:br>
            <a:r>
              <a:rPr lang="en-US" sz="2700" dirty="0"/>
              <a:t>Motivation - Conceptual View</a:t>
            </a:r>
          </a:p>
        </p:txBody>
      </p:sp>
      <p:pic>
        <p:nvPicPr>
          <p:cNvPr id="5" name="Picture 4">
            <a:extLst>
              <a:ext uri="{FF2B5EF4-FFF2-40B4-BE49-F238E27FC236}">
                <a16:creationId xmlns:a16="http://schemas.microsoft.com/office/drawing/2014/main" id="{CAAE51A7-6615-20E6-29CE-C8B2EE6E0FE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98202" y="1411558"/>
            <a:ext cx="7345533" cy="4136257"/>
          </a:xfrm>
          <a:prstGeom prst="rect">
            <a:avLst/>
          </a:prstGeom>
        </p:spPr>
      </p:pic>
      <p:sp>
        <p:nvSpPr>
          <p:cNvPr id="6" name="Text Box 1">
            <a:extLst>
              <a:ext uri="{FF2B5EF4-FFF2-40B4-BE49-F238E27FC236}">
                <a16:creationId xmlns:a16="http://schemas.microsoft.com/office/drawing/2014/main" id="{E2061A73-4F93-4B85-B2EB-ECBBAD7581E8}"/>
              </a:ext>
            </a:extLst>
          </p:cNvPr>
          <p:cNvSpPr txBox="1"/>
          <p:nvPr/>
        </p:nvSpPr>
        <p:spPr>
          <a:xfrm>
            <a:off x="5777380" y="5547815"/>
            <a:ext cx="4986327" cy="49937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defTabSz="1094354">
              <a:lnSpc>
                <a:spcPct val="200000"/>
              </a:lnSpc>
              <a:spcAft>
                <a:spcPts val="1197"/>
              </a:spcAft>
            </a:pPr>
            <a:r>
              <a:rPr lang="en-US" sz="1600" kern="1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Conceptual diagram of Machine Learning  Data Platform</a:t>
            </a:r>
            <a:endPar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3" name="Content Placeholder 2">
            <a:extLst>
              <a:ext uri="{FF2B5EF4-FFF2-40B4-BE49-F238E27FC236}">
                <a16:creationId xmlns:a16="http://schemas.microsoft.com/office/drawing/2014/main" id="{6B0F0AEF-BADE-9615-4E16-A88F187D7904}"/>
              </a:ext>
            </a:extLst>
          </p:cNvPr>
          <p:cNvSpPr>
            <a:spLocks noGrp="1"/>
          </p:cNvSpPr>
          <p:nvPr>
            <p:ph idx="1"/>
          </p:nvPr>
        </p:nvSpPr>
        <p:spPr>
          <a:xfrm>
            <a:off x="48265" y="1632718"/>
            <a:ext cx="4839045" cy="4545660"/>
          </a:xfrm>
        </p:spPr>
        <p:txBody>
          <a:bodyPr anchor="ctr">
            <a:normAutofit fontScale="92500"/>
          </a:bodyPr>
          <a:lstStyle/>
          <a:p>
            <a:pPr marL="0" indent="0" defTabSz="804672">
              <a:spcBef>
                <a:spcPts val="880"/>
              </a:spcBef>
              <a:buNone/>
            </a:pPr>
            <a:r>
              <a:rPr lang="en-US" sz="1800" b="1" kern="1200" dirty="0">
                <a:solidFill>
                  <a:schemeClr val="tx1"/>
                </a:solidFill>
                <a:latin typeface="+mn-lt"/>
                <a:ea typeface="+mn-ea"/>
                <a:cs typeface="+mn-cs"/>
              </a:rPr>
              <a:t>T</a:t>
            </a:r>
            <a:r>
              <a:rPr lang="en-US" sz="1800" kern="1200" dirty="0">
                <a:solidFill>
                  <a:schemeClr val="tx1"/>
                </a:solidFill>
                <a:latin typeface="+mn-lt"/>
                <a:ea typeface="+mn-ea"/>
                <a:cs typeface="+mn-cs"/>
              </a:rPr>
              <a:t>he </a:t>
            </a:r>
            <a:r>
              <a:rPr lang="en-US" sz="1800" b="1" kern="1200" dirty="0">
                <a:solidFill>
                  <a:schemeClr val="tx1"/>
                </a:solidFill>
                <a:latin typeface="+mn-lt"/>
                <a:ea typeface="+mn-ea"/>
                <a:cs typeface="+mn-cs"/>
              </a:rPr>
              <a:t>Machine Learning Data Platform</a:t>
            </a:r>
            <a:r>
              <a:rPr lang="en-US" sz="1800" kern="1200" dirty="0">
                <a:solidFill>
                  <a:schemeClr val="tx1"/>
                </a:solidFill>
                <a:latin typeface="+mn-lt"/>
                <a:ea typeface="+mn-ea"/>
                <a:cs typeface="+mn-cs"/>
              </a:rPr>
              <a:t> (MLDP) </a:t>
            </a:r>
            <a:br>
              <a:rPr lang="en-US" sz="1800" kern="1200" dirty="0">
                <a:solidFill>
                  <a:schemeClr val="tx1"/>
                </a:solidFill>
                <a:latin typeface="+mn-lt"/>
                <a:ea typeface="+mn-ea"/>
                <a:cs typeface="+mn-cs"/>
              </a:rPr>
            </a:br>
            <a:r>
              <a:rPr lang="en-US" sz="1800" kern="1200" dirty="0">
                <a:solidFill>
                  <a:schemeClr val="tx1"/>
                </a:solidFill>
                <a:latin typeface="+mn-lt"/>
                <a:ea typeface="+mn-ea"/>
                <a:cs typeface="+mn-cs"/>
              </a:rPr>
              <a:t>has 3 primary functions:</a:t>
            </a:r>
          </a:p>
          <a:p>
            <a:pPr marL="0" indent="0" defTabSz="804672">
              <a:spcBef>
                <a:spcPts val="880"/>
              </a:spcBef>
              <a:buNone/>
            </a:pPr>
            <a:endParaRPr lang="en-US" sz="1800" kern="1200" dirty="0">
              <a:solidFill>
                <a:schemeClr val="tx1"/>
              </a:solidFill>
              <a:latin typeface="+mn-lt"/>
              <a:ea typeface="+mn-ea"/>
              <a:cs typeface="+mn-cs"/>
            </a:endParaRPr>
          </a:p>
          <a:p>
            <a:pPr marL="704088" lvl="1" indent="-301752" defTabSz="804672">
              <a:spcBef>
                <a:spcPts val="440"/>
              </a:spcBef>
              <a:buFont typeface="+mj-lt"/>
              <a:buAutoNum type="arabicPeriod"/>
            </a:pPr>
            <a:r>
              <a:rPr lang="en-US" sz="1800" kern="1200" dirty="0">
                <a:solidFill>
                  <a:schemeClr val="tx1"/>
                </a:solidFill>
                <a:latin typeface="+mn-lt"/>
                <a:ea typeface="+mn-ea"/>
                <a:cs typeface="+mn-cs"/>
              </a:rPr>
              <a:t>High-speed data acquisition (BSA).</a:t>
            </a:r>
          </a:p>
          <a:p>
            <a:pPr marL="704088" lvl="1" indent="-301752" defTabSz="804672">
              <a:spcBef>
                <a:spcPts val="440"/>
              </a:spcBef>
              <a:buFont typeface="+mj-lt"/>
              <a:buAutoNum type="arabicPeriod"/>
            </a:pPr>
            <a:endParaRPr lang="en-US" sz="1800" kern="1200" dirty="0">
              <a:solidFill>
                <a:schemeClr val="tx1"/>
              </a:solidFill>
              <a:latin typeface="+mn-lt"/>
              <a:ea typeface="+mn-ea"/>
              <a:cs typeface="+mn-cs"/>
            </a:endParaRPr>
          </a:p>
          <a:p>
            <a:pPr marL="704088" lvl="1" indent="-301752" defTabSz="804672">
              <a:spcBef>
                <a:spcPts val="440"/>
              </a:spcBef>
              <a:buFont typeface="+mj-lt"/>
              <a:buAutoNum type="arabicPeriod"/>
            </a:pPr>
            <a:r>
              <a:rPr lang="en-US" sz="1800" kern="1200" dirty="0">
                <a:solidFill>
                  <a:schemeClr val="tx1"/>
                </a:solidFill>
                <a:latin typeface="+mn-lt"/>
                <a:ea typeface="+mn-ea"/>
                <a:cs typeface="+mn-cs"/>
              </a:rPr>
              <a:t>Archiving and management of heterogeneous, time-series data</a:t>
            </a:r>
            <a:r>
              <a:rPr lang="en-US" sz="1800" dirty="0"/>
              <a:t>             500 </a:t>
            </a:r>
            <a:r>
              <a:rPr lang="en-US" sz="1800" dirty="0" err="1"/>
              <a:t>MBps</a:t>
            </a:r>
            <a:r>
              <a:rPr lang="en-US" sz="1800" dirty="0"/>
              <a:t> ingestion (not EPICS)</a:t>
            </a:r>
            <a:endParaRPr lang="en-US" sz="1800" kern="1200" dirty="0">
              <a:solidFill>
                <a:schemeClr val="tx1"/>
              </a:solidFill>
              <a:latin typeface="+mn-lt"/>
              <a:ea typeface="+mn-ea"/>
              <a:cs typeface="+mn-cs"/>
            </a:endParaRPr>
          </a:p>
          <a:p>
            <a:pPr marL="704088" lvl="1" indent="-301752" defTabSz="804672">
              <a:spcBef>
                <a:spcPts val="440"/>
              </a:spcBef>
              <a:buFont typeface="+mj-lt"/>
              <a:buAutoNum type="arabicPeriod"/>
            </a:pPr>
            <a:endParaRPr lang="en-US" sz="1800" kern="1200" dirty="0">
              <a:solidFill>
                <a:schemeClr val="tx1"/>
              </a:solidFill>
              <a:latin typeface="+mn-lt"/>
              <a:ea typeface="+mn-ea"/>
              <a:cs typeface="+mn-cs"/>
            </a:endParaRPr>
          </a:p>
          <a:p>
            <a:pPr marL="704088" lvl="1" indent="-301752" defTabSz="804672">
              <a:spcBef>
                <a:spcPts val="440"/>
              </a:spcBef>
              <a:buFont typeface="+mj-lt"/>
              <a:buAutoNum type="arabicPeriod"/>
            </a:pPr>
            <a:r>
              <a:rPr lang="en-US" sz="1800" kern="1200" dirty="0">
                <a:solidFill>
                  <a:schemeClr val="tx1"/>
                </a:solidFill>
                <a:latin typeface="+mn-lt"/>
                <a:ea typeface="+mn-ea"/>
                <a:cs typeface="+mn-cs"/>
              </a:rPr>
              <a:t>Data Analysis: Broad query, annotation, and processing of archive data.</a:t>
            </a:r>
            <a:br>
              <a:rPr lang="en-US" sz="1800" kern="1200" dirty="0">
                <a:solidFill>
                  <a:schemeClr val="tx1"/>
                </a:solidFill>
                <a:latin typeface="+mn-lt"/>
                <a:ea typeface="+mn-ea"/>
                <a:cs typeface="+mn-cs"/>
              </a:rPr>
            </a:br>
            <a:r>
              <a:rPr lang="en-US" sz="1800" kern="1200" dirty="0">
                <a:solidFill>
                  <a:schemeClr val="tx1"/>
                </a:solidFill>
                <a:latin typeface="+mn-lt"/>
                <a:ea typeface="+mn-ea"/>
                <a:cs typeface="+mn-cs"/>
              </a:rPr>
              <a:t>(support of data science/ML/AI applications)                    200 </a:t>
            </a:r>
            <a:r>
              <a:rPr lang="en-US" sz="1800" kern="1200" dirty="0" err="1">
                <a:solidFill>
                  <a:schemeClr val="tx1"/>
                </a:solidFill>
                <a:latin typeface="+mn-lt"/>
                <a:ea typeface="+mn-ea"/>
                <a:cs typeface="+mn-cs"/>
              </a:rPr>
              <a:t>MBps</a:t>
            </a:r>
            <a:r>
              <a:rPr lang="en-US" sz="1800" kern="1200" dirty="0">
                <a:solidFill>
                  <a:schemeClr val="tx1"/>
                </a:solidFill>
                <a:latin typeface="+mn-lt"/>
                <a:ea typeface="+mn-ea"/>
                <a:cs typeface="+mn-cs"/>
              </a:rPr>
              <a:t> stream out</a:t>
            </a:r>
          </a:p>
          <a:p>
            <a:pPr marL="0" indent="0" defTabSz="804672">
              <a:spcBef>
                <a:spcPts val="880"/>
              </a:spcBef>
              <a:buNone/>
            </a:pPr>
            <a:endParaRPr lang="en-US" sz="1800" dirty="0"/>
          </a:p>
          <a:p>
            <a:pPr marL="201168" indent="-201168" defTabSz="804672">
              <a:spcBef>
                <a:spcPts val="880"/>
              </a:spcBef>
            </a:pPr>
            <a:r>
              <a:rPr lang="en-US" sz="1800" dirty="0"/>
              <a:t>Each functions is realized by a </a:t>
            </a:r>
            <a:r>
              <a:rPr lang="en-US" sz="1800" b="1" dirty="0"/>
              <a:t>separate subsystem</a:t>
            </a:r>
            <a:r>
              <a:rPr lang="en-US" sz="1800" dirty="0"/>
              <a:t> (component) supporting a category of use cases.</a:t>
            </a:r>
          </a:p>
          <a:p>
            <a:pPr marL="201168" indent="-201168" defTabSz="804672">
              <a:spcBef>
                <a:spcPts val="880"/>
              </a:spcBef>
            </a:pPr>
            <a:endParaRPr lang="en-US" sz="1800" dirty="0"/>
          </a:p>
        </p:txBody>
      </p:sp>
      <p:sp>
        <p:nvSpPr>
          <p:cNvPr id="8" name="Slide Number Placeholder 7">
            <a:extLst>
              <a:ext uri="{FF2B5EF4-FFF2-40B4-BE49-F238E27FC236}">
                <a16:creationId xmlns:a16="http://schemas.microsoft.com/office/drawing/2014/main" id="{22B25A1E-B503-3886-435C-08E575C593E4}"/>
              </a:ext>
            </a:extLst>
          </p:cNvPr>
          <p:cNvSpPr>
            <a:spLocks noGrp="1"/>
          </p:cNvSpPr>
          <p:nvPr>
            <p:ph type="sldNum" sz="quarter" idx="12"/>
          </p:nvPr>
        </p:nvSpPr>
        <p:spPr/>
        <p:txBody>
          <a:bodyPr/>
          <a:lstStyle/>
          <a:p>
            <a:fld id="{E3BA4553-FA8E-2441-8109-D32DDCF7B537}" type="slidenum">
              <a:rPr lang="en-US" smtClean="0"/>
              <a:t>16</a:t>
            </a:fld>
            <a:endParaRPr lang="en-US"/>
          </a:p>
        </p:txBody>
      </p:sp>
      <p:cxnSp>
        <p:nvCxnSpPr>
          <p:cNvPr id="4" name="Straight Connector 3">
            <a:extLst>
              <a:ext uri="{FF2B5EF4-FFF2-40B4-BE49-F238E27FC236}">
                <a16:creationId xmlns:a16="http://schemas.microsoft.com/office/drawing/2014/main" id="{C4D88762-C129-DD18-9DD5-3B052EBDC3D1}"/>
              </a:ext>
            </a:extLst>
          </p:cNvPr>
          <p:cNvCxnSpPr/>
          <p:nvPr/>
        </p:nvCxnSpPr>
        <p:spPr>
          <a:xfrm>
            <a:off x="330774" y="1213439"/>
            <a:ext cx="1118300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7851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66B01-325E-FDE2-7F5F-EABBBAA100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C785AF-FF3E-2B1E-AAA7-50F478F11B5A}"/>
              </a:ext>
            </a:extLst>
          </p:cNvPr>
          <p:cNvSpPr>
            <a:spLocks noGrp="1"/>
          </p:cNvSpPr>
          <p:nvPr>
            <p:ph type="title"/>
          </p:nvPr>
        </p:nvSpPr>
        <p:spPr>
          <a:xfrm>
            <a:off x="503709" y="15510"/>
            <a:ext cx="10515600" cy="1325563"/>
          </a:xfrm>
        </p:spPr>
        <p:txBody>
          <a:bodyPr/>
          <a:lstStyle/>
          <a:p>
            <a:r>
              <a:rPr lang="en-US" dirty="0"/>
              <a:t>Conclusions</a:t>
            </a:r>
          </a:p>
        </p:txBody>
      </p:sp>
      <p:sp>
        <p:nvSpPr>
          <p:cNvPr id="3" name="Content Placeholder 2">
            <a:extLst>
              <a:ext uri="{FF2B5EF4-FFF2-40B4-BE49-F238E27FC236}">
                <a16:creationId xmlns:a16="http://schemas.microsoft.com/office/drawing/2014/main" id="{F7012051-F62F-E947-B3BA-B0C4F24132BF}"/>
              </a:ext>
            </a:extLst>
          </p:cNvPr>
          <p:cNvSpPr>
            <a:spLocks noGrp="1"/>
          </p:cNvSpPr>
          <p:nvPr>
            <p:ph idx="1"/>
          </p:nvPr>
        </p:nvSpPr>
        <p:spPr>
          <a:xfrm>
            <a:off x="503709" y="1382443"/>
            <a:ext cx="10515600" cy="4976316"/>
          </a:xfrm>
        </p:spPr>
        <p:txBody>
          <a:bodyPr>
            <a:normAutofit lnSpcReduction="10000"/>
          </a:bodyPr>
          <a:lstStyle/>
          <a:p>
            <a:r>
              <a:rPr lang="en-US" dirty="0"/>
              <a:t>Data Acquisition has swiftly evolved from  2008 to the present</a:t>
            </a:r>
          </a:p>
          <a:p>
            <a:endParaRPr lang="en-US" dirty="0"/>
          </a:p>
          <a:p>
            <a:r>
              <a:rPr lang="en-US" dirty="0"/>
              <a:t>Hardware and firmware is required to collect this data </a:t>
            </a:r>
          </a:p>
          <a:p>
            <a:pPr lvl="1"/>
            <a:r>
              <a:rPr lang="en-US" dirty="0"/>
              <a:t>Time stamps, data sampling, data collection, real time viewing </a:t>
            </a:r>
          </a:p>
          <a:p>
            <a:pPr lvl="1"/>
            <a:r>
              <a:rPr lang="en-US" dirty="0">
                <a:solidFill>
                  <a:srgbClr val="FF0000"/>
                </a:solidFill>
              </a:rPr>
              <a:t>There is a small and growing community for open source in this area</a:t>
            </a:r>
          </a:p>
          <a:p>
            <a:pPr lvl="1"/>
            <a:endParaRPr lang="en-US" dirty="0"/>
          </a:p>
          <a:p>
            <a:r>
              <a:rPr lang="en-US" dirty="0"/>
              <a:t>Data storage, viewing and extraction is a good start.</a:t>
            </a:r>
          </a:p>
          <a:p>
            <a:endParaRPr lang="en-US" dirty="0"/>
          </a:p>
          <a:p>
            <a:r>
              <a:rPr lang="en-US" dirty="0"/>
              <a:t>Life cycle management and analysis must support the ability to read existing data sets, analyze them, store the resultant analysis along with all of the metadata required to track the provenance of the results.</a:t>
            </a:r>
          </a:p>
          <a:p>
            <a:endParaRPr lang="en-US" dirty="0"/>
          </a:p>
        </p:txBody>
      </p:sp>
      <p:cxnSp>
        <p:nvCxnSpPr>
          <p:cNvPr id="4" name="Straight Connector 3">
            <a:extLst>
              <a:ext uri="{FF2B5EF4-FFF2-40B4-BE49-F238E27FC236}">
                <a16:creationId xmlns:a16="http://schemas.microsoft.com/office/drawing/2014/main" id="{D96E8747-5042-3D23-FE5D-CA556AD63A7D}"/>
              </a:ext>
            </a:extLst>
          </p:cNvPr>
          <p:cNvCxnSpPr>
            <a:cxnSpLocks/>
          </p:cNvCxnSpPr>
          <p:nvPr/>
        </p:nvCxnSpPr>
        <p:spPr>
          <a:xfrm>
            <a:off x="228600" y="1124219"/>
            <a:ext cx="1079070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4646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0FEBF-DF9E-6193-7F3B-8B4ABC987713}"/>
              </a:ext>
            </a:extLst>
          </p:cNvPr>
          <p:cNvSpPr>
            <a:spLocks noGrp="1"/>
          </p:cNvSpPr>
          <p:nvPr>
            <p:ph type="title"/>
          </p:nvPr>
        </p:nvSpPr>
        <p:spPr/>
        <p:txBody>
          <a:bodyPr/>
          <a:lstStyle/>
          <a:p>
            <a:r>
              <a:rPr lang="en-US"/>
              <a:t>Backup slides that detail out the MLDP</a:t>
            </a:r>
          </a:p>
        </p:txBody>
      </p:sp>
      <p:sp>
        <p:nvSpPr>
          <p:cNvPr id="3" name="Content Placeholder 2">
            <a:extLst>
              <a:ext uri="{FF2B5EF4-FFF2-40B4-BE49-F238E27FC236}">
                <a16:creationId xmlns:a16="http://schemas.microsoft.com/office/drawing/2014/main" id="{DDFCD04D-6A5D-D5B2-D6E3-2ED1A7F15FF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34864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C43F73F-6507-4364-BE96-8DAE3B7C2CDE}"/>
              </a:ext>
            </a:extLst>
          </p:cNvPr>
          <p:cNvSpPr>
            <a:spLocks noGrp="1" noChangeArrowheads="1"/>
          </p:cNvSpPr>
          <p:nvPr>
            <p:ph type="title"/>
          </p:nvPr>
        </p:nvSpPr>
        <p:spPr/>
        <p:txBody>
          <a:bodyPr/>
          <a:lstStyle/>
          <a:p>
            <a:r>
              <a:rPr lang="en-US" altLang="en-US" sz="4000" dirty="0"/>
              <a:t>Data Correlation Is a Core Capability</a:t>
            </a:r>
          </a:p>
        </p:txBody>
      </p:sp>
      <p:sp>
        <p:nvSpPr>
          <p:cNvPr id="10243" name="Rectangle 3">
            <a:extLst>
              <a:ext uri="{FF2B5EF4-FFF2-40B4-BE49-F238E27FC236}">
                <a16:creationId xmlns:a16="http://schemas.microsoft.com/office/drawing/2014/main" id="{1FE0E8FB-2AF2-4EC1-B8AF-E63627AF3977}"/>
              </a:ext>
            </a:extLst>
          </p:cNvPr>
          <p:cNvSpPr>
            <a:spLocks noGrp="1" noChangeArrowheads="1"/>
          </p:cNvSpPr>
          <p:nvPr>
            <p:ph type="body" idx="1"/>
          </p:nvPr>
        </p:nvSpPr>
        <p:spPr/>
        <p:txBody>
          <a:bodyPr/>
          <a:lstStyle/>
          <a:p>
            <a:r>
              <a:rPr lang="en-US" altLang="en-US" b="1" dirty="0"/>
              <a:t>Allow the device support to provide the timestamp from the Device.</a:t>
            </a:r>
          </a:p>
          <a:p>
            <a:endParaRPr lang="en-US" altLang="en-US" dirty="0"/>
          </a:p>
          <a:p>
            <a:r>
              <a:rPr lang="en-US" altLang="en-US" dirty="0"/>
              <a:t>Get the time stamp from the local time server NTP or PTP</a:t>
            </a:r>
          </a:p>
          <a:p>
            <a:endParaRPr lang="en-US" altLang="en-US" dirty="0"/>
          </a:p>
          <a:p>
            <a:r>
              <a:rPr lang="en-US" altLang="en-US" dirty="0"/>
              <a:t>Use the time stamp of the Record from which a value was read</a:t>
            </a:r>
          </a:p>
          <a:p>
            <a:endParaRPr lang="en-US"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48FA8-F30E-5A9E-4D59-C1A9F96C137A}"/>
              </a:ext>
            </a:extLst>
          </p:cNvPr>
          <p:cNvSpPr>
            <a:spLocks noGrp="1"/>
          </p:cNvSpPr>
          <p:nvPr>
            <p:ph type="title"/>
          </p:nvPr>
        </p:nvSpPr>
        <p:spPr/>
        <p:txBody>
          <a:bodyPr/>
          <a:lstStyle/>
          <a:p>
            <a:pPr algn="ctr"/>
            <a:r>
              <a:rPr lang="en-US" dirty="0"/>
              <a:t>Requirements for NSLSII Beamlines / Machine</a:t>
            </a:r>
            <a:br>
              <a:rPr lang="en-US" dirty="0"/>
            </a:br>
            <a:r>
              <a:rPr lang="en-US" dirty="0"/>
              <a:t>2008</a:t>
            </a:r>
          </a:p>
        </p:txBody>
      </p:sp>
      <p:sp>
        <p:nvSpPr>
          <p:cNvPr id="3" name="Content Placeholder 2">
            <a:extLst>
              <a:ext uri="{FF2B5EF4-FFF2-40B4-BE49-F238E27FC236}">
                <a16:creationId xmlns:a16="http://schemas.microsoft.com/office/drawing/2014/main" id="{E8D92E5C-B2B5-826E-38DB-1221DF2E6AA3}"/>
              </a:ext>
            </a:extLst>
          </p:cNvPr>
          <p:cNvSpPr>
            <a:spLocks noGrp="1"/>
          </p:cNvSpPr>
          <p:nvPr>
            <p:ph idx="1"/>
          </p:nvPr>
        </p:nvSpPr>
        <p:spPr/>
        <p:txBody>
          <a:bodyPr>
            <a:normAutofit/>
          </a:bodyPr>
          <a:lstStyle/>
          <a:p>
            <a:r>
              <a:rPr lang="en-US" dirty="0"/>
              <a:t>Machine Protection from 60 beam loss monitors: 10 </a:t>
            </a:r>
            <a:r>
              <a:rPr lang="en-US" dirty="0" err="1"/>
              <a:t>usecs</a:t>
            </a:r>
            <a:endParaRPr lang="en-US" dirty="0"/>
          </a:p>
          <a:p>
            <a:r>
              <a:rPr lang="en-US" dirty="0"/>
              <a:t>300 - BPM 10 kHz capture of 1 sec of data on MPS trip</a:t>
            </a:r>
          </a:p>
          <a:p>
            <a:r>
              <a:rPr lang="en-US" dirty="0"/>
              <a:t>90 Fast corrector Power Supply capture: 1 sec of data on MPS trip</a:t>
            </a:r>
          </a:p>
          <a:p>
            <a:r>
              <a:rPr lang="en-US" dirty="0"/>
              <a:t>Fast Orbit Feedback: not in scope – 300 Hz</a:t>
            </a:r>
          </a:p>
          <a:p>
            <a:endParaRPr lang="en-US" dirty="0"/>
          </a:p>
          <a:p>
            <a:endParaRPr lang="en-US" dirty="0"/>
          </a:p>
          <a:p>
            <a:r>
              <a:rPr lang="en-US" dirty="0"/>
              <a:t>6 Beamlines</a:t>
            </a:r>
          </a:p>
          <a:p>
            <a:pPr lvl="1"/>
            <a:r>
              <a:rPr lang="en-US" dirty="0"/>
              <a:t>32 counter signals at 100 kHz</a:t>
            </a:r>
          </a:p>
          <a:p>
            <a:pPr lvl="1"/>
            <a:r>
              <a:rPr lang="en-US" dirty="0"/>
              <a:t>50 motors</a:t>
            </a:r>
          </a:p>
        </p:txBody>
      </p:sp>
    </p:spTree>
    <p:extLst>
      <p:ext uri="{BB962C8B-B14F-4D97-AF65-F5344CB8AC3E}">
        <p14:creationId xmlns:p14="http://schemas.microsoft.com/office/powerpoint/2010/main" val="3089273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A9B26-A46F-5E63-9B34-53B6A52AF790}"/>
              </a:ext>
            </a:extLst>
          </p:cNvPr>
          <p:cNvSpPr>
            <a:spLocks noGrp="1"/>
          </p:cNvSpPr>
          <p:nvPr>
            <p:ph type="title"/>
          </p:nvPr>
        </p:nvSpPr>
        <p:spPr>
          <a:xfrm>
            <a:off x="838200" y="365125"/>
            <a:ext cx="10515600" cy="1325563"/>
          </a:xfrm>
        </p:spPr>
        <p:txBody>
          <a:bodyPr>
            <a:normAutofit/>
          </a:bodyPr>
          <a:lstStyle/>
          <a:p>
            <a:r>
              <a:rPr lang="en-US" sz="5400" dirty="0"/>
              <a:t>MLDP Background</a:t>
            </a:r>
          </a:p>
        </p:txBody>
      </p:sp>
      <p:sp>
        <p:nvSpPr>
          <p:cNvPr id="9" name="Content Placeholder 2">
            <a:extLst>
              <a:ext uri="{FF2B5EF4-FFF2-40B4-BE49-F238E27FC236}">
                <a16:creationId xmlns:a16="http://schemas.microsoft.com/office/drawing/2014/main" id="{7C5AAEE2-3369-D947-B2B7-1A3E6D0A5642}"/>
              </a:ext>
            </a:extLst>
          </p:cNvPr>
          <p:cNvSpPr txBox="1">
            <a:spLocks/>
          </p:cNvSpPr>
          <p:nvPr/>
        </p:nvSpPr>
        <p:spPr>
          <a:xfrm>
            <a:off x="331572" y="1558521"/>
            <a:ext cx="10983309" cy="8046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t>MLDP development is supported by the US Dept. of Energy (DOE), Office of Basic Energy Science (BES) under a Small Business Innovative Research (SBIR) grant.</a:t>
            </a:r>
          </a:p>
        </p:txBody>
      </p:sp>
      <p:sp>
        <p:nvSpPr>
          <p:cNvPr id="3" name="Content Placeholder 2">
            <a:extLst>
              <a:ext uri="{FF2B5EF4-FFF2-40B4-BE49-F238E27FC236}">
                <a16:creationId xmlns:a16="http://schemas.microsoft.com/office/drawing/2014/main" id="{6133AE47-153B-47F1-2593-DECD8D169820}"/>
              </a:ext>
            </a:extLst>
          </p:cNvPr>
          <p:cNvSpPr>
            <a:spLocks noGrp="1"/>
          </p:cNvSpPr>
          <p:nvPr>
            <p:ph idx="1"/>
          </p:nvPr>
        </p:nvSpPr>
        <p:spPr>
          <a:xfrm>
            <a:off x="169158" y="2433839"/>
            <a:ext cx="9010136" cy="4258458"/>
          </a:xfrm>
        </p:spPr>
        <p:txBody>
          <a:bodyPr>
            <a:normAutofit lnSpcReduction="10000"/>
          </a:bodyPr>
          <a:lstStyle/>
          <a:p>
            <a:r>
              <a:rPr lang="en-US" sz="2200" dirty="0"/>
              <a:t>A prototype MLDP was completed in Phase I (started in FY 2023):</a:t>
            </a:r>
          </a:p>
          <a:p>
            <a:pPr lvl="1"/>
            <a:r>
              <a:rPr lang="en-US" sz="1800" dirty="0"/>
              <a:t>Demonstrated proof of principle.</a:t>
            </a:r>
          </a:p>
          <a:p>
            <a:pPr lvl="1"/>
            <a:r>
              <a:rPr lang="en-US" sz="1800" dirty="0"/>
              <a:t>The component-based design originated in Phase I.</a:t>
            </a:r>
          </a:p>
          <a:p>
            <a:pPr lvl="1"/>
            <a:r>
              <a:rPr lang="en-US" sz="1800" dirty="0"/>
              <a:t>Utilized many 3</a:t>
            </a:r>
            <a:r>
              <a:rPr lang="en-US" sz="1800" baseline="30000" dirty="0"/>
              <a:t>rd</a:t>
            </a:r>
            <a:r>
              <a:rPr lang="en-US" sz="1800" dirty="0"/>
              <a:t> party systems and software (operational but inefficient).</a:t>
            </a:r>
          </a:p>
          <a:p>
            <a:pPr lvl="1"/>
            <a:endParaRPr lang="en-US" sz="1800" dirty="0"/>
          </a:p>
          <a:p>
            <a:r>
              <a:rPr lang="en-US" sz="2200" dirty="0"/>
              <a:t>SBIR Phase II awarded in Fiscal Year 2024 with completion in Aug. 2025</a:t>
            </a:r>
          </a:p>
          <a:p>
            <a:pPr lvl="1"/>
            <a:r>
              <a:rPr lang="en-US" sz="1800" dirty="0"/>
              <a:t>Redesign and rebuild of “core services” with emphasis on performance (Year 1).</a:t>
            </a:r>
          </a:p>
          <a:p>
            <a:pPr lvl="2"/>
            <a:r>
              <a:rPr lang="en-US" sz="1400" dirty="0"/>
              <a:t>Removed substantial amount of 3</a:t>
            </a:r>
            <a:r>
              <a:rPr lang="en-US" sz="1400" baseline="30000" dirty="0"/>
              <a:t>rd</a:t>
            </a:r>
            <a:r>
              <a:rPr lang="en-US" sz="1400" dirty="0"/>
              <a:t> party systems (MongoDB now used for all archiving)</a:t>
            </a:r>
          </a:p>
          <a:p>
            <a:pPr lvl="2"/>
            <a:r>
              <a:rPr lang="en-US" sz="1400" dirty="0"/>
              <a:t>Fully open source</a:t>
            </a:r>
          </a:p>
          <a:p>
            <a:pPr lvl="1"/>
            <a:r>
              <a:rPr lang="en-US" sz="1800" dirty="0"/>
              <a:t>Support for archive annotation (Year 1, 2).</a:t>
            </a:r>
          </a:p>
          <a:p>
            <a:pPr lvl="1"/>
            <a:r>
              <a:rPr lang="en-US" sz="1800" dirty="0"/>
              <a:t>Use case extensions (Year 2)</a:t>
            </a:r>
          </a:p>
          <a:p>
            <a:pPr lvl="2"/>
            <a:r>
              <a:rPr lang="en-US" sz="1400" dirty="0"/>
              <a:t>Full archive annotations </a:t>
            </a:r>
          </a:p>
          <a:p>
            <a:pPr lvl="2"/>
            <a:r>
              <a:rPr lang="en-US" sz="1400" dirty="0"/>
              <a:t>Ingestion stream processing, </a:t>
            </a:r>
          </a:p>
          <a:p>
            <a:pPr lvl="2"/>
            <a:r>
              <a:rPr lang="en-US" sz="1400" dirty="0"/>
              <a:t>Algorithm Plugins</a:t>
            </a:r>
          </a:p>
          <a:p>
            <a:pPr lvl="1"/>
            <a:endParaRPr lang="en-US" sz="1800" dirty="0"/>
          </a:p>
        </p:txBody>
      </p:sp>
      <p:sp>
        <p:nvSpPr>
          <p:cNvPr id="6" name="Slide Number Placeholder 5">
            <a:extLst>
              <a:ext uri="{FF2B5EF4-FFF2-40B4-BE49-F238E27FC236}">
                <a16:creationId xmlns:a16="http://schemas.microsoft.com/office/drawing/2014/main" id="{09EB6D2D-3880-E306-4657-FE226CB536B7}"/>
              </a:ext>
            </a:extLst>
          </p:cNvPr>
          <p:cNvSpPr>
            <a:spLocks noGrp="1"/>
          </p:cNvSpPr>
          <p:nvPr>
            <p:ph type="sldNum" sz="quarter" idx="12"/>
          </p:nvPr>
        </p:nvSpPr>
        <p:spPr/>
        <p:txBody>
          <a:bodyPr/>
          <a:lstStyle/>
          <a:p>
            <a:fld id="{E3BA4553-FA8E-2441-8109-D32DDCF7B537}" type="slidenum">
              <a:rPr lang="en-US" smtClean="0"/>
              <a:t>20</a:t>
            </a:fld>
            <a:endParaRPr lang="en-US" dirty="0"/>
          </a:p>
        </p:txBody>
      </p:sp>
      <p:cxnSp>
        <p:nvCxnSpPr>
          <p:cNvPr id="4" name="Straight Connector 3">
            <a:extLst>
              <a:ext uri="{FF2B5EF4-FFF2-40B4-BE49-F238E27FC236}">
                <a16:creationId xmlns:a16="http://schemas.microsoft.com/office/drawing/2014/main" id="{31BED29A-25B0-45DC-8726-B61ED7894B09}"/>
              </a:ext>
            </a:extLst>
          </p:cNvPr>
          <p:cNvCxnSpPr/>
          <p:nvPr/>
        </p:nvCxnSpPr>
        <p:spPr>
          <a:xfrm>
            <a:off x="331572" y="1371094"/>
            <a:ext cx="1118300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8191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D25CB-0600-67C4-C922-4E0C20B1FA4F}"/>
              </a:ext>
            </a:extLst>
          </p:cNvPr>
          <p:cNvSpPr>
            <a:spLocks noGrp="1"/>
          </p:cNvSpPr>
          <p:nvPr>
            <p:ph type="title"/>
          </p:nvPr>
        </p:nvSpPr>
        <p:spPr>
          <a:xfrm>
            <a:off x="225885" y="247333"/>
            <a:ext cx="10515600" cy="717441"/>
          </a:xfrm>
        </p:spPr>
        <p:txBody>
          <a:bodyPr/>
          <a:lstStyle/>
          <a:p>
            <a:r>
              <a:rPr lang="en-US" dirty="0"/>
              <a:t>MLDP Components and Function</a:t>
            </a:r>
          </a:p>
        </p:txBody>
      </p:sp>
      <p:grpSp>
        <p:nvGrpSpPr>
          <p:cNvPr id="4" name="Group 3">
            <a:extLst>
              <a:ext uri="{FF2B5EF4-FFF2-40B4-BE49-F238E27FC236}">
                <a16:creationId xmlns:a16="http://schemas.microsoft.com/office/drawing/2014/main" id="{C5905F91-8676-496D-A9C6-F2BD41C56684}"/>
              </a:ext>
            </a:extLst>
          </p:cNvPr>
          <p:cNvGrpSpPr/>
          <p:nvPr/>
        </p:nvGrpSpPr>
        <p:grpSpPr>
          <a:xfrm>
            <a:off x="5412828" y="1235709"/>
            <a:ext cx="6553287" cy="5439525"/>
            <a:chOff x="1354" y="1586408"/>
            <a:chExt cx="5337387" cy="4434837"/>
          </a:xfrm>
        </p:grpSpPr>
        <p:pic>
          <p:nvPicPr>
            <p:cNvPr id="5" name="Picture 4">
              <a:extLst>
                <a:ext uri="{FF2B5EF4-FFF2-40B4-BE49-F238E27FC236}">
                  <a16:creationId xmlns:a16="http://schemas.microsoft.com/office/drawing/2014/main" id="{4F4F272F-61B9-0527-7246-FE662A8B6ED9}"/>
                </a:ext>
              </a:extLst>
            </p:cNvPr>
            <p:cNvPicPr preferRelativeResize="0">
              <a:picLocks noChangeAspect="1"/>
            </p:cNvPicPr>
            <p:nvPr/>
          </p:nvPicPr>
          <p:blipFill>
            <a:blip r:embed="rId2" cstate="print">
              <a:extLst>
                <a:ext uri="{28A0092B-C50C-407E-A947-70E740481C1C}">
                  <a14:useLocalDpi xmlns:a14="http://schemas.microsoft.com/office/drawing/2010/main" val="0"/>
                </a:ext>
              </a:extLst>
            </a:blip>
            <a:srcRect/>
            <a:stretch/>
          </p:blipFill>
          <p:spPr>
            <a:xfrm>
              <a:off x="1354" y="1586408"/>
              <a:ext cx="5337387" cy="4382196"/>
            </a:xfrm>
            <a:prstGeom prst="rect">
              <a:avLst/>
            </a:prstGeom>
          </p:spPr>
        </p:pic>
        <p:sp>
          <p:nvSpPr>
            <p:cNvPr id="6" name="Text Box 1">
              <a:extLst>
                <a:ext uri="{FF2B5EF4-FFF2-40B4-BE49-F238E27FC236}">
                  <a16:creationId xmlns:a16="http://schemas.microsoft.com/office/drawing/2014/main" id="{E8D7AB8B-38AE-A700-DC9A-5927987B9874}"/>
                </a:ext>
              </a:extLst>
            </p:cNvPr>
            <p:cNvSpPr txBox="1"/>
            <p:nvPr/>
          </p:nvSpPr>
          <p:spPr>
            <a:xfrm>
              <a:off x="333153" y="5680921"/>
              <a:ext cx="4114800" cy="34032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MLDP composite diagram with client relationships</a:t>
              </a:r>
            </a:p>
          </p:txBody>
        </p:sp>
      </p:grpSp>
      <p:cxnSp>
        <p:nvCxnSpPr>
          <p:cNvPr id="8" name="Straight Connector 7">
            <a:extLst>
              <a:ext uri="{FF2B5EF4-FFF2-40B4-BE49-F238E27FC236}">
                <a16:creationId xmlns:a16="http://schemas.microsoft.com/office/drawing/2014/main" id="{92CEBBB3-BF86-84CE-6379-A6A6A27D38F4}"/>
              </a:ext>
            </a:extLst>
          </p:cNvPr>
          <p:cNvCxnSpPr/>
          <p:nvPr/>
        </p:nvCxnSpPr>
        <p:spPr>
          <a:xfrm>
            <a:off x="330774" y="1116697"/>
            <a:ext cx="1118300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1AE66764-611E-435A-8046-8C6F41D43254}"/>
              </a:ext>
            </a:extLst>
          </p:cNvPr>
          <p:cNvSpPr>
            <a:spLocks noGrp="1"/>
          </p:cNvSpPr>
          <p:nvPr>
            <p:ph idx="1"/>
          </p:nvPr>
        </p:nvSpPr>
        <p:spPr>
          <a:xfrm>
            <a:off x="225885" y="1268620"/>
            <a:ext cx="5334088" cy="5247791"/>
          </a:xfrm>
        </p:spPr>
        <p:txBody>
          <a:bodyPr>
            <a:normAutofit lnSpcReduction="10000"/>
          </a:bodyPr>
          <a:lstStyle/>
          <a:p>
            <a:r>
              <a:rPr lang="en-US" sz="2000" b="1" dirty="0"/>
              <a:t>Components</a:t>
            </a:r>
          </a:p>
          <a:p>
            <a:pPr lvl="1"/>
            <a:r>
              <a:rPr lang="en-US" sz="1600" b="1" dirty="0"/>
              <a:t>Aggregator</a:t>
            </a:r>
            <a:r>
              <a:rPr lang="en-US" sz="1600" dirty="0"/>
              <a:t> – Frontend providing BSA, coalescing, and staging for data transport (M. </a:t>
            </a:r>
            <a:r>
              <a:rPr lang="en-US" sz="1600" dirty="0" err="1"/>
              <a:t>Davidsaver</a:t>
            </a:r>
            <a:r>
              <a:rPr lang="en-US" sz="1600" dirty="0"/>
              <a:t>).</a:t>
            </a:r>
          </a:p>
          <a:p>
            <a:pPr lvl="1"/>
            <a:r>
              <a:rPr lang="en-US" sz="1600" b="1" dirty="0"/>
              <a:t>Data Platform</a:t>
            </a:r>
            <a:r>
              <a:rPr lang="en-US" sz="1600" dirty="0"/>
              <a:t> – Service-based platform providing client interaction with gRPC APIs.</a:t>
            </a:r>
          </a:p>
          <a:p>
            <a:pPr lvl="1"/>
            <a:r>
              <a:rPr lang="en-US" sz="1600" b="1" dirty="0"/>
              <a:t>Web Application</a:t>
            </a:r>
            <a:r>
              <a:rPr lang="en-US" sz="1600" dirty="0"/>
              <a:t> – Provides remote access to the archive and a subset of Core Services.</a:t>
            </a:r>
          </a:p>
          <a:p>
            <a:pPr lvl="1"/>
            <a:r>
              <a:rPr lang="en-US" sz="1600" b="1" dirty="0"/>
              <a:t>Language API Libraries</a:t>
            </a:r>
            <a:r>
              <a:rPr lang="en-US" sz="1600" dirty="0"/>
              <a:t> – High-level client interaction with the Data Platform (not shown).  Currently have a Java API Library.</a:t>
            </a:r>
          </a:p>
          <a:p>
            <a:pPr lvl="1"/>
            <a:endParaRPr lang="en-US" sz="1600" dirty="0"/>
          </a:p>
          <a:p>
            <a:r>
              <a:rPr lang="en-US" sz="2000" b="1" dirty="0"/>
              <a:t>Clients</a:t>
            </a:r>
          </a:p>
          <a:p>
            <a:pPr lvl="1"/>
            <a:r>
              <a:rPr lang="en-US" sz="1600" b="1" dirty="0"/>
              <a:t>Data Provider</a:t>
            </a:r>
            <a:r>
              <a:rPr lang="en-US" sz="1600" dirty="0"/>
              <a:t> – Any source of heterogeneous, time-series data complying to the API of the Ingestion Service.  This includes the </a:t>
            </a:r>
            <a:r>
              <a:rPr lang="en-US" sz="1600" b="1" dirty="0"/>
              <a:t>Aggregator </a:t>
            </a:r>
            <a:r>
              <a:rPr lang="en-US" sz="1600" dirty="0"/>
              <a:t>component.</a:t>
            </a:r>
          </a:p>
          <a:p>
            <a:pPr lvl="1"/>
            <a:r>
              <a:rPr lang="en-US" sz="1600" b="1" dirty="0"/>
              <a:t>Data Consumer</a:t>
            </a:r>
            <a:r>
              <a:rPr lang="en-US" sz="1600" dirty="0"/>
              <a:t> – Any party interested in the MLDP data archive; this includes, facility engineers and physicists, beamline scientists, and applications.</a:t>
            </a:r>
          </a:p>
          <a:p>
            <a:pPr lvl="1"/>
            <a:r>
              <a:rPr lang="en-US" sz="1600" b="1" dirty="0"/>
              <a:t>Remote User</a:t>
            </a:r>
            <a:r>
              <a:rPr lang="en-US" sz="1600" dirty="0"/>
              <a:t> – A subclass of </a:t>
            </a:r>
            <a:r>
              <a:rPr lang="en-US" sz="1600" b="1" dirty="0"/>
              <a:t>Data Consumer</a:t>
            </a:r>
            <a:r>
              <a:rPr lang="en-US" sz="1600" dirty="0"/>
              <a:t> accessing the MLDP outside the facility network and able to perform analysis, annotations, etc.</a:t>
            </a:r>
          </a:p>
        </p:txBody>
      </p:sp>
    </p:spTree>
    <p:extLst>
      <p:ext uri="{BB962C8B-B14F-4D97-AF65-F5344CB8AC3E}">
        <p14:creationId xmlns:p14="http://schemas.microsoft.com/office/powerpoint/2010/main" val="2664206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C9059-6FDC-A123-3F8D-0DC1178867AB}"/>
              </a:ext>
            </a:extLst>
          </p:cNvPr>
          <p:cNvSpPr>
            <a:spLocks noGrp="1"/>
          </p:cNvSpPr>
          <p:nvPr>
            <p:ph type="title"/>
          </p:nvPr>
        </p:nvSpPr>
        <p:spPr>
          <a:xfrm>
            <a:off x="280086" y="244471"/>
            <a:ext cx="5206313" cy="564625"/>
          </a:xfrm>
        </p:spPr>
        <p:txBody>
          <a:bodyPr anchor="b">
            <a:noAutofit/>
          </a:bodyPr>
          <a:lstStyle/>
          <a:p>
            <a:r>
              <a:rPr lang="en-US" sz="4000" dirty="0"/>
              <a:t>Aggregator Subsystem</a:t>
            </a:r>
          </a:p>
        </p:txBody>
      </p:sp>
      <p:pic>
        <p:nvPicPr>
          <p:cNvPr id="4" name="Picture 3" descr="A diagram of a server&#10;&#10;Description automatically generated">
            <a:extLst>
              <a:ext uri="{FF2B5EF4-FFF2-40B4-BE49-F238E27FC236}">
                <a16:creationId xmlns:a16="http://schemas.microsoft.com/office/drawing/2014/main" id="{DA556B51-12DF-ACA7-624C-FBF24F6C3269}"/>
              </a:ext>
            </a:extLst>
          </p:cNvPr>
          <p:cNvPicPr>
            <a:picLocks noChangeAspect="1"/>
          </p:cNvPicPr>
          <p:nvPr/>
        </p:nvPicPr>
        <p:blipFill>
          <a:blip r:embed="rId3"/>
          <a:stretch>
            <a:fillRect/>
          </a:stretch>
        </p:blipFill>
        <p:spPr>
          <a:xfrm>
            <a:off x="4790760" y="2774716"/>
            <a:ext cx="7401241" cy="3394607"/>
          </a:xfrm>
          <a:prstGeom prst="rect">
            <a:avLst/>
          </a:prstGeom>
        </p:spPr>
      </p:pic>
      <p:pic>
        <p:nvPicPr>
          <p:cNvPr id="6" name="Picture 5" descr="A diagram of a data acquisition&#10;&#10;Description automatically generated">
            <a:extLst>
              <a:ext uri="{FF2B5EF4-FFF2-40B4-BE49-F238E27FC236}">
                <a16:creationId xmlns:a16="http://schemas.microsoft.com/office/drawing/2014/main" id="{90212C1D-EDF9-4531-4DBC-CB5FB5ECAF65}"/>
              </a:ext>
            </a:extLst>
          </p:cNvPr>
          <p:cNvPicPr>
            <a:picLocks noChangeAspect="1"/>
          </p:cNvPicPr>
          <p:nvPr/>
        </p:nvPicPr>
        <p:blipFill>
          <a:blip r:embed="rId4"/>
          <a:stretch>
            <a:fillRect/>
          </a:stretch>
        </p:blipFill>
        <p:spPr>
          <a:xfrm>
            <a:off x="6327648" y="121492"/>
            <a:ext cx="5584265" cy="2556898"/>
          </a:xfrm>
          <a:prstGeom prst="rect">
            <a:avLst/>
          </a:prstGeom>
        </p:spPr>
      </p:pic>
      <p:sp>
        <p:nvSpPr>
          <p:cNvPr id="7" name="TextBox 6">
            <a:extLst>
              <a:ext uri="{FF2B5EF4-FFF2-40B4-BE49-F238E27FC236}">
                <a16:creationId xmlns:a16="http://schemas.microsoft.com/office/drawing/2014/main" id="{2128F0D4-EF5F-E3F1-F667-78AEADC98DDB}"/>
              </a:ext>
            </a:extLst>
          </p:cNvPr>
          <p:cNvSpPr txBox="1"/>
          <p:nvPr/>
        </p:nvSpPr>
        <p:spPr>
          <a:xfrm>
            <a:off x="8273895" y="2272623"/>
            <a:ext cx="1934569" cy="338554"/>
          </a:xfrm>
          <a:prstGeom prst="rect">
            <a:avLst/>
          </a:prstGeom>
          <a:noFill/>
        </p:spPr>
        <p:txBody>
          <a:bodyPr wrap="none" rtlCol="0">
            <a:spAutoFit/>
          </a:bodyPr>
          <a:lstStyle/>
          <a:p>
            <a:pPr defTabSz="603504">
              <a:spcAft>
                <a:spcPts val="600"/>
              </a:spcAft>
            </a:pPr>
            <a:r>
              <a:rPr lang="en-US" sz="1600" kern="1200" dirty="0">
                <a:solidFill>
                  <a:schemeClr val="tx1"/>
                </a:solidFill>
                <a:latin typeface="+mn-lt"/>
                <a:ea typeface="+mn-ea"/>
                <a:cs typeface="+mn-cs"/>
              </a:rPr>
              <a:t>Aggregator use cases</a:t>
            </a:r>
            <a:endParaRPr lang="en-US" sz="1600" dirty="0"/>
          </a:p>
        </p:txBody>
      </p:sp>
      <p:sp>
        <p:nvSpPr>
          <p:cNvPr id="8" name="TextBox 7">
            <a:extLst>
              <a:ext uri="{FF2B5EF4-FFF2-40B4-BE49-F238E27FC236}">
                <a16:creationId xmlns:a16="http://schemas.microsoft.com/office/drawing/2014/main" id="{AAB3E7F1-9316-9A89-ADD1-C24815B9556F}"/>
              </a:ext>
            </a:extLst>
          </p:cNvPr>
          <p:cNvSpPr txBox="1"/>
          <p:nvPr/>
        </p:nvSpPr>
        <p:spPr>
          <a:xfrm>
            <a:off x="7101909" y="5987018"/>
            <a:ext cx="3113994" cy="369332"/>
          </a:xfrm>
          <a:prstGeom prst="rect">
            <a:avLst/>
          </a:prstGeom>
          <a:noFill/>
        </p:spPr>
        <p:txBody>
          <a:bodyPr wrap="none" rtlCol="0">
            <a:spAutoFit/>
          </a:bodyPr>
          <a:lstStyle/>
          <a:p>
            <a:pPr defTabSz="603504">
              <a:spcAft>
                <a:spcPts val="600"/>
              </a:spcAft>
            </a:pPr>
            <a:r>
              <a:rPr lang="en-US" kern="1200" dirty="0">
                <a:solidFill>
                  <a:schemeClr val="tx1"/>
                </a:solidFill>
                <a:latin typeface="+mn-lt"/>
                <a:ea typeface="+mn-ea"/>
                <a:cs typeface="+mn-cs"/>
              </a:rPr>
              <a:t>Aggregator system architecture</a:t>
            </a:r>
            <a:endParaRPr lang="en-US" sz="3200" dirty="0"/>
          </a:p>
        </p:txBody>
      </p:sp>
      <p:sp>
        <p:nvSpPr>
          <p:cNvPr id="11" name="Slide Number Placeholder 10">
            <a:extLst>
              <a:ext uri="{FF2B5EF4-FFF2-40B4-BE49-F238E27FC236}">
                <a16:creationId xmlns:a16="http://schemas.microsoft.com/office/drawing/2014/main" id="{C93E0155-87E9-B777-F94A-87F3EDC57690}"/>
              </a:ext>
            </a:extLst>
          </p:cNvPr>
          <p:cNvSpPr>
            <a:spLocks noGrp="1"/>
          </p:cNvSpPr>
          <p:nvPr>
            <p:ph type="sldNum" sz="quarter" idx="12"/>
          </p:nvPr>
        </p:nvSpPr>
        <p:spPr/>
        <p:txBody>
          <a:bodyPr/>
          <a:lstStyle/>
          <a:p>
            <a:fld id="{E3BA4553-FA8E-2441-8109-D32DDCF7B537}" type="slidenum">
              <a:rPr lang="en-US" smtClean="0"/>
              <a:t>22</a:t>
            </a:fld>
            <a:endParaRPr lang="en-US"/>
          </a:p>
        </p:txBody>
      </p:sp>
      <p:sp>
        <p:nvSpPr>
          <p:cNvPr id="3" name="Content Placeholder 2">
            <a:extLst>
              <a:ext uri="{FF2B5EF4-FFF2-40B4-BE49-F238E27FC236}">
                <a16:creationId xmlns:a16="http://schemas.microsoft.com/office/drawing/2014/main" id="{069070E9-DDEA-EB81-D282-2FCF10E9B4CB}"/>
              </a:ext>
            </a:extLst>
          </p:cNvPr>
          <p:cNvSpPr>
            <a:spLocks/>
          </p:cNvSpPr>
          <p:nvPr/>
        </p:nvSpPr>
        <p:spPr>
          <a:xfrm>
            <a:off x="174918" y="1396105"/>
            <a:ext cx="6926991" cy="761407"/>
          </a:xfrm>
          <a:prstGeom prst="rect">
            <a:avLst/>
          </a:prstGeom>
        </p:spPr>
        <p:txBody>
          <a:bodyPr/>
          <a:lstStyle/>
          <a:p>
            <a:pPr defTabSz="603504">
              <a:spcAft>
                <a:spcPts val="600"/>
              </a:spcAft>
            </a:pPr>
            <a:r>
              <a:rPr lang="en-US" sz="2000" kern="1200" dirty="0">
                <a:solidFill>
                  <a:schemeClr val="tx1"/>
                </a:solidFill>
                <a:latin typeface="+mn-lt"/>
                <a:ea typeface="+mn-ea"/>
                <a:cs typeface="+mn-cs"/>
              </a:rPr>
              <a:t>Aggregator performs synchronous, high-speed data acquisition and collection within EPICS control system.</a:t>
            </a:r>
            <a:endParaRPr lang="en-US" sz="2000" dirty="0"/>
          </a:p>
        </p:txBody>
      </p:sp>
      <p:sp>
        <p:nvSpPr>
          <p:cNvPr id="12" name="TextBox 11">
            <a:extLst>
              <a:ext uri="{FF2B5EF4-FFF2-40B4-BE49-F238E27FC236}">
                <a16:creationId xmlns:a16="http://schemas.microsoft.com/office/drawing/2014/main" id="{C3E31561-E542-0A78-4F16-CC5D66F05745}"/>
              </a:ext>
            </a:extLst>
          </p:cNvPr>
          <p:cNvSpPr txBox="1"/>
          <p:nvPr/>
        </p:nvSpPr>
        <p:spPr>
          <a:xfrm>
            <a:off x="115615" y="2358922"/>
            <a:ext cx="4675145" cy="3508653"/>
          </a:xfrm>
          <a:prstGeom prst="rect">
            <a:avLst/>
          </a:prstGeom>
          <a:noFill/>
        </p:spPr>
        <p:txBody>
          <a:bodyPr wrap="square" rtlCol="0">
            <a:spAutoFit/>
          </a:bodyPr>
          <a:lstStyle/>
          <a:p>
            <a:r>
              <a:rPr lang="en-US" sz="2400" dirty="0"/>
              <a:t>Distributed system</a:t>
            </a:r>
          </a:p>
          <a:p>
            <a:pPr marL="342900" indent="-342900">
              <a:buFont typeface="Arial" panose="020B0604020202020204" pitchFamily="34" charset="0"/>
              <a:buChar char="•"/>
            </a:pPr>
            <a:r>
              <a:rPr lang="en-US" dirty="0"/>
              <a:t>Local Aggregators – proximal to hardware</a:t>
            </a:r>
          </a:p>
          <a:p>
            <a:pPr marL="800100" lvl="1" indent="-342900">
              <a:buFont typeface="Arial" panose="020B0604020202020204" pitchFamily="34" charset="0"/>
              <a:buChar char="•"/>
            </a:pPr>
            <a:r>
              <a:rPr lang="en-US" dirty="0"/>
              <a:t>Collect and align local hetero data.</a:t>
            </a:r>
          </a:p>
          <a:p>
            <a:pPr marL="800100" lvl="1" indent="-342900">
              <a:buFont typeface="Arial" panose="020B0604020202020204" pitchFamily="34" charset="0"/>
              <a:buChar char="•"/>
            </a:pPr>
            <a:r>
              <a:rPr lang="en-US" dirty="0"/>
              <a:t>May have multiple data sources.</a:t>
            </a:r>
          </a:p>
          <a:p>
            <a:pPr marL="800100" lvl="1" indent="-342900">
              <a:buFont typeface="Arial" panose="020B0604020202020204" pitchFamily="34" charset="0"/>
              <a:buChar char="•"/>
            </a:pPr>
            <a:r>
              <a:rPr lang="en-US" dirty="0"/>
              <a:t>Transport to Central Aggregator.</a:t>
            </a:r>
          </a:p>
          <a:p>
            <a:pPr marL="800100" lvl="1"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Central Aggregator</a:t>
            </a:r>
          </a:p>
          <a:p>
            <a:pPr marL="800100" lvl="1" indent="-342900">
              <a:buFont typeface="Arial" panose="020B0604020202020204" pitchFamily="34" charset="0"/>
              <a:buChar char="•"/>
            </a:pPr>
            <a:r>
              <a:rPr lang="en-US" dirty="0"/>
              <a:t>Coalesce all aggregated data.</a:t>
            </a:r>
          </a:p>
          <a:p>
            <a:pPr marL="800100" lvl="1" indent="-342900">
              <a:buFont typeface="Arial" panose="020B0604020202020204" pitchFamily="34" charset="0"/>
              <a:buChar char="•"/>
            </a:pPr>
            <a:r>
              <a:rPr lang="en-US" dirty="0"/>
              <a:t>Stage data as </a:t>
            </a:r>
            <a:r>
              <a:rPr lang="en-US" dirty="0" err="1"/>
              <a:t>NTTable</a:t>
            </a:r>
            <a:r>
              <a:rPr lang="en-US" dirty="0"/>
              <a:t> “snapshots”.</a:t>
            </a:r>
          </a:p>
          <a:p>
            <a:pPr marL="800100" lvl="1" indent="-342900">
              <a:buFont typeface="Arial" panose="020B0604020202020204" pitchFamily="34" charset="0"/>
              <a:buChar char="•"/>
            </a:pPr>
            <a:r>
              <a:rPr lang="en-US" dirty="0"/>
              <a:t>Transport to Data Platform via API.</a:t>
            </a:r>
          </a:p>
          <a:p>
            <a:pPr marL="800100" lvl="1" indent="-342900">
              <a:buFont typeface="Arial" panose="020B0604020202020204" pitchFamily="34" charset="0"/>
              <a:buChar char="•"/>
            </a:pPr>
            <a:endParaRPr lang="en-US" dirty="0"/>
          </a:p>
          <a:p>
            <a:pPr marL="800100" lvl="1" indent="-342900">
              <a:buFont typeface="Arial" panose="020B0604020202020204" pitchFamily="34" charset="0"/>
              <a:buChar char="•"/>
            </a:pPr>
            <a:endParaRPr lang="en-US" dirty="0"/>
          </a:p>
        </p:txBody>
      </p:sp>
      <p:sp>
        <p:nvSpPr>
          <p:cNvPr id="14" name="TextBox 13">
            <a:extLst>
              <a:ext uri="{FF2B5EF4-FFF2-40B4-BE49-F238E27FC236}">
                <a16:creationId xmlns:a16="http://schemas.microsoft.com/office/drawing/2014/main" id="{0C1BB7E3-1E4B-49CD-CE3E-B2FAE74D4A7D}"/>
              </a:ext>
            </a:extLst>
          </p:cNvPr>
          <p:cNvSpPr txBox="1"/>
          <p:nvPr/>
        </p:nvSpPr>
        <p:spPr>
          <a:xfrm>
            <a:off x="4517394" y="764673"/>
            <a:ext cx="1810254" cy="584775"/>
          </a:xfrm>
          <a:prstGeom prst="rect">
            <a:avLst/>
          </a:prstGeom>
          <a:noFill/>
        </p:spPr>
        <p:txBody>
          <a:bodyPr wrap="square" rtlCol="0">
            <a:spAutoFit/>
          </a:bodyPr>
          <a:lstStyle/>
          <a:p>
            <a:r>
              <a:rPr lang="en-US" sz="1600" dirty="0"/>
              <a:t>Clients here are hardware systems</a:t>
            </a:r>
          </a:p>
        </p:txBody>
      </p:sp>
      <p:cxnSp>
        <p:nvCxnSpPr>
          <p:cNvPr id="9" name="Straight Connector 8">
            <a:extLst>
              <a:ext uri="{FF2B5EF4-FFF2-40B4-BE49-F238E27FC236}">
                <a16:creationId xmlns:a16="http://schemas.microsoft.com/office/drawing/2014/main" id="{B658551C-3BB7-99A1-73E3-DFB8C8C419C5}"/>
              </a:ext>
            </a:extLst>
          </p:cNvPr>
          <p:cNvCxnSpPr/>
          <p:nvPr/>
        </p:nvCxnSpPr>
        <p:spPr>
          <a:xfrm flipV="1">
            <a:off x="336258" y="1074234"/>
            <a:ext cx="3713844" cy="10075"/>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9249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EFD13-5F7C-5B60-828E-615BB97D0C81}"/>
              </a:ext>
            </a:extLst>
          </p:cNvPr>
          <p:cNvSpPr>
            <a:spLocks noGrp="1"/>
          </p:cNvSpPr>
          <p:nvPr>
            <p:ph type="title"/>
          </p:nvPr>
        </p:nvSpPr>
        <p:spPr>
          <a:xfrm>
            <a:off x="492935" y="48621"/>
            <a:ext cx="6115306" cy="1407445"/>
          </a:xfrm>
        </p:spPr>
        <p:txBody>
          <a:bodyPr anchor="b">
            <a:normAutofit/>
          </a:bodyPr>
          <a:lstStyle/>
          <a:p>
            <a:r>
              <a:rPr lang="en-US" sz="5400" dirty="0"/>
              <a:t>MLDP Core Services</a:t>
            </a:r>
            <a:br>
              <a:rPr lang="en-US" sz="5400" dirty="0"/>
            </a:br>
            <a:r>
              <a:rPr lang="en-US" sz="2700" dirty="0"/>
              <a:t>Data Platform- Service Model</a:t>
            </a:r>
          </a:p>
        </p:txBody>
      </p:sp>
      <p:sp>
        <p:nvSpPr>
          <p:cNvPr id="8" name="Slide Number Placeholder 7">
            <a:extLst>
              <a:ext uri="{FF2B5EF4-FFF2-40B4-BE49-F238E27FC236}">
                <a16:creationId xmlns:a16="http://schemas.microsoft.com/office/drawing/2014/main" id="{1A5A9418-EFEF-E41A-DABA-D75C2F346488}"/>
              </a:ext>
            </a:extLst>
          </p:cNvPr>
          <p:cNvSpPr>
            <a:spLocks noGrp="1"/>
          </p:cNvSpPr>
          <p:nvPr>
            <p:ph type="sldNum" sz="quarter" idx="12"/>
          </p:nvPr>
        </p:nvSpPr>
        <p:spPr/>
        <p:txBody>
          <a:bodyPr/>
          <a:lstStyle/>
          <a:p>
            <a:fld id="{E3BA4553-FA8E-2441-8109-D32DDCF7B537}" type="slidenum">
              <a:rPr lang="en-US" smtClean="0"/>
              <a:t>23</a:t>
            </a:fld>
            <a:endParaRPr lang="en-US"/>
          </a:p>
        </p:txBody>
      </p:sp>
      <p:sp>
        <p:nvSpPr>
          <p:cNvPr id="10" name="TextBox 9">
            <a:extLst>
              <a:ext uri="{FF2B5EF4-FFF2-40B4-BE49-F238E27FC236}">
                <a16:creationId xmlns:a16="http://schemas.microsoft.com/office/drawing/2014/main" id="{7BB09185-A95D-5D7E-F596-0A7F61783142}"/>
              </a:ext>
            </a:extLst>
          </p:cNvPr>
          <p:cNvSpPr txBox="1"/>
          <p:nvPr/>
        </p:nvSpPr>
        <p:spPr>
          <a:xfrm>
            <a:off x="7678204" y="6046227"/>
            <a:ext cx="4101316" cy="369332"/>
          </a:xfrm>
          <a:prstGeom prst="rect">
            <a:avLst/>
          </a:prstGeom>
          <a:noFill/>
        </p:spPr>
        <p:txBody>
          <a:bodyPr wrap="none" rtlCol="0">
            <a:spAutoFit/>
          </a:bodyPr>
          <a:lstStyle/>
          <a:p>
            <a:r>
              <a:rPr lang="en-US" dirty="0"/>
              <a:t>Data Platform use cases as seen by clients</a:t>
            </a:r>
          </a:p>
        </p:txBody>
      </p:sp>
      <p:sp>
        <p:nvSpPr>
          <p:cNvPr id="13" name="Title 1">
            <a:extLst>
              <a:ext uri="{FF2B5EF4-FFF2-40B4-BE49-F238E27FC236}">
                <a16:creationId xmlns:a16="http://schemas.microsoft.com/office/drawing/2014/main" id="{D819BB00-75BE-0937-E40F-E067DAB8AEF2}"/>
              </a:ext>
            </a:extLst>
          </p:cNvPr>
          <p:cNvSpPr txBox="1">
            <a:spLocks/>
          </p:cNvSpPr>
          <p:nvPr/>
        </p:nvSpPr>
        <p:spPr>
          <a:xfrm>
            <a:off x="492935" y="1632772"/>
            <a:ext cx="5928886" cy="755975"/>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t>Clients are generically divided into </a:t>
            </a:r>
            <a:br>
              <a:rPr lang="en-US" sz="2000" dirty="0"/>
            </a:br>
            <a:r>
              <a:rPr lang="en-US" sz="2000" b="1" dirty="0"/>
              <a:t>Data Providers</a:t>
            </a:r>
            <a:r>
              <a:rPr lang="en-US" sz="2000" dirty="0"/>
              <a:t>  - populate data archive (e.g., Aggregator)</a:t>
            </a:r>
            <a:br>
              <a:rPr lang="en-US" sz="2000" dirty="0"/>
            </a:br>
            <a:r>
              <a:rPr lang="en-US" sz="2000" b="1" dirty="0"/>
              <a:t>Data Consumers</a:t>
            </a:r>
            <a:r>
              <a:rPr lang="en-US" sz="2000" dirty="0"/>
              <a:t> - utilize data archive</a:t>
            </a:r>
            <a:endParaRPr lang="en-US" sz="5400" dirty="0"/>
          </a:p>
        </p:txBody>
      </p:sp>
      <p:grpSp>
        <p:nvGrpSpPr>
          <p:cNvPr id="4" name="Group 3">
            <a:extLst>
              <a:ext uri="{FF2B5EF4-FFF2-40B4-BE49-F238E27FC236}">
                <a16:creationId xmlns:a16="http://schemas.microsoft.com/office/drawing/2014/main" id="{D09FAEE5-1104-032E-471D-B7B21A891136}"/>
              </a:ext>
            </a:extLst>
          </p:cNvPr>
          <p:cNvGrpSpPr/>
          <p:nvPr/>
        </p:nvGrpSpPr>
        <p:grpSpPr>
          <a:xfrm>
            <a:off x="7207520" y="414579"/>
            <a:ext cx="4829342" cy="2203570"/>
            <a:chOff x="-659292" y="-338398"/>
            <a:chExt cx="4829342" cy="2207700"/>
          </a:xfrm>
        </p:grpSpPr>
        <p:pic>
          <p:nvPicPr>
            <p:cNvPr id="6" name="Picture 5" descr="A diagram of a data processing process&#10;&#10;Description automatically generated">
              <a:extLst>
                <a:ext uri="{FF2B5EF4-FFF2-40B4-BE49-F238E27FC236}">
                  <a16:creationId xmlns:a16="http://schemas.microsoft.com/office/drawing/2014/main" id="{1D615B19-4378-7335-142E-63273D76609D}"/>
                </a:ext>
              </a:extLst>
            </p:cNvPr>
            <p:cNvPicPr preferRelativeResize="0">
              <a:picLocks noChangeAspect="1"/>
            </p:cNvPicPr>
            <p:nvPr/>
          </p:nvPicPr>
          <p:blipFill>
            <a:blip r:embed="rId2" cstate="print">
              <a:extLst>
                <a:ext uri="{28A0092B-C50C-407E-A947-70E740481C1C}">
                  <a14:useLocalDpi xmlns:a14="http://schemas.microsoft.com/office/drawing/2010/main" val="0"/>
                </a:ext>
              </a:extLst>
            </a:blip>
            <a:stretch/>
          </p:blipFill>
          <p:spPr>
            <a:xfrm>
              <a:off x="-659292" y="-338398"/>
              <a:ext cx="4829342" cy="2207700"/>
            </a:xfrm>
            <a:prstGeom prst="rect">
              <a:avLst/>
            </a:prstGeom>
          </p:spPr>
        </p:pic>
        <p:sp>
          <p:nvSpPr>
            <p:cNvPr id="7" name="Text Box 1">
              <a:extLst>
                <a:ext uri="{FF2B5EF4-FFF2-40B4-BE49-F238E27FC236}">
                  <a16:creationId xmlns:a16="http://schemas.microsoft.com/office/drawing/2014/main" id="{DF74B8BE-52CE-46FC-3993-6F07B45E459B}"/>
                </a:ext>
              </a:extLst>
            </p:cNvPr>
            <p:cNvSpPr txBox="1"/>
            <p:nvPr/>
          </p:nvSpPr>
          <p:spPr>
            <a:xfrm>
              <a:off x="327617" y="1352973"/>
              <a:ext cx="3200400" cy="365913"/>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4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Ingestion Service use cases</a:t>
              </a:r>
            </a:p>
          </p:txBody>
        </p:sp>
      </p:grpSp>
      <p:grpSp>
        <p:nvGrpSpPr>
          <p:cNvPr id="12" name="Group 11">
            <a:extLst>
              <a:ext uri="{FF2B5EF4-FFF2-40B4-BE49-F238E27FC236}">
                <a16:creationId xmlns:a16="http://schemas.microsoft.com/office/drawing/2014/main" id="{490CF53D-E40C-1472-5239-A9C7B389F119}"/>
              </a:ext>
            </a:extLst>
          </p:cNvPr>
          <p:cNvGrpSpPr/>
          <p:nvPr/>
        </p:nvGrpSpPr>
        <p:grpSpPr>
          <a:xfrm>
            <a:off x="6608241" y="2901434"/>
            <a:ext cx="5690473" cy="2734880"/>
            <a:chOff x="-1" y="-212938"/>
            <a:chExt cx="5031028" cy="2414806"/>
          </a:xfrm>
        </p:grpSpPr>
        <p:pic>
          <p:nvPicPr>
            <p:cNvPr id="14" name="Picture 13" descr="A diagram of a data analysis&#10;&#10;Description automatically generated">
              <a:extLst>
                <a:ext uri="{FF2B5EF4-FFF2-40B4-BE49-F238E27FC236}">
                  <a16:creationId xmlns:a16="http://schemas.microsoft.com/office/drawing/2014/main" id="{C72031A1-53A3-CBED-0421-7E4FBF2E1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12938"/>
              <a:ext cx="5031028" cy="2333838"/>
            </a:xfrm>
            <a:prstGeom prst="rect">
              <a:avLst/>
            </a:prstGeom>
          </p:spPr>
        </p:pic>
        <p:sp>
          <p:nvSpPr>
            <p:cNvPr id="15" name="Text Box 1">
              <a:extLst>
                <a:ext uri="{FF2B5EF4-FFF2-40B4-BE49-F238E27FC236}">
                  <a16:creationId xmlns:a16="http://schemas.microsoft.com/office/drawing/2014/main" id="{5C11A4E5-4EB8-666C-3245-788EA1AB64AC}"/>
                </a:ext>
              </a:extLst>
            </p:cNvPr>
            <p:cNvSpPr txBox="1"/>
            <p:nvPr/>
          </p:nvSpPr>
          <p:spPr>
            <a:xfrm>
              <a:off x="1256911" y="1879384"/>
              <a:ext cx="3315090" cy="32248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4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Query and Annotation Service use cases</a:t>
              </a:r>
            </a:p>
          </p:txBody>
        </p:sp>
      </p:grpSp>
      <p:cxnSp>
        <p:nvCxnSpPr>
          <p:cNvPr id="16" name="Straight Connector 15">
            <a:extLst>
              <a:ext uri="{FF2B5EF4-FFF2-40B4-BE49-F238E27FC236}">
                <a16:creationId xmlns:a16="http://schemas.microsoft.com/office/drawing/2014/main" id="{217BE095-CA38-4D42-1B7D-EB6EEB47090A}"/>
              </a:ext>
            </a:extLst>
          </p:cNvPr>
          <p:cNvCxnSpPr>
            <a:cxnSpLocks/>
          </p:cNvCxnSpPr>
          <p:nvPr/>
        </p:nvCxnSpPr>
        <p:spPr>
          <a:xfrm>
            <a:off x="299243" y="1456066"/>
            <a:ext cx="690827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5BA9347F-E26E-0FD6-A5CC-5A616DCD3FCB}"/>
              </a:ext>
            </a:extLst>
          </p:cNvPr>
          <p:cNvSpPr>
            <a:spLocks noGrp="1"/>
          </p:cNvSpPr>
          <p:nvPr>
            <p:ph idx="1"/>
          </p:nvPr>
        </p:nvSpPr>
        <p:spPr>
          <a:xfrm>
            <a:off x="157655" y="2639254"/>
            <a:ext cx="6664376" cy="3899658"/>
          </a:xfrm>
        </p:spPr>
        <p:txBody>
          <a:bodyPr>
            <a:normAutofit lnSpcReduction="10000"/>
          </a:bodyPr>
          <a:lstStyle/>
          <a:p>
            <a:r>
              <a:rPr lang="en-US" sz="2200" dirty="0"/>
              <a:t>The Data Platform Core Services manage the Data Archive and are the primary interaction point for clients.</a:t>
            </a:r>
          </a:p>
          <a:p>
            <a:r>
              <a:rPr lang="en-US" sz="2200" dirty="0"/>
              <a:t>The Data Platform is a </a:t>
            </a:r>
            <a:r>
              <a:rPr lang="en-US" sz="2200" b="1" dirty="0"/>
              <a:t>standalone system, i</a:t>
            </a:r>
            <a:r>
              <a:rPr lang="en-US" sz="2200" dirty="0"/>
              <a:t>ndependent of EPICS</a:t>
            </a:r>
            <a:r>
              <a:rPr lang="en-US" sz="1800" dirty="0"/>
              <a:t>.</a:t>
            </a:r>
          </a:p>
          <a:p>
            <a:r>
              <a:rPr lang="en-US" sz="2200" dirty="0"/>
              <a:t>Fundamental components implemented as services</a:t>
            </a:r>
          </a:p>
          <a:p>
            <a:pPr lvl="1"/>
            <a:r>
              <a:rPr lang="en-US" sz="1800" b="1" dirty="0"/>
              <a:t>Ingestion Service </a:t>
            </a:r>
            <a:r>
              <a:rPr lang="en-US" sz="1800" dirty="0"/>
              <a:t>– clients are Data Providers that supply data to the Archive.</a:t>
            </a:r>
          </a:p>
          <a:p>
            <a:pPr lvl="1"/>
            <a:r>
              <a:rPr lang="en-US" sz="1800" b="1" dirty="0"/>
              <a:t>Query Service</a:t>
            </a:r>
            <a:r>
              <a:rPr lang="en-US" sz="1800" dirty="0"/>
              <a:t> – clients are Data Consumers that interact with the Data Archive.</a:t>
            </a:r>
          </a:p>
          <a:p>
            <a:pPr lvl="2"/>
            <a:r>
              <a:rPr lang="en-US" sz="1400" dirty="0"/>
              <a:t>Engineers, data scientists, physicists, applications, remote users, etc.</a:t>
            </a:r>
          </a:p>
          <a:p>
            <a:pPr lvl="1"/>
            <a:r>
              <a:rPr lang="en-US" sz="1800" b="1" dirty="0"/>
              <a:t>Annotation Service </a:t>
            </a:r>
            <a:r>
              <a:rPr lang="en-US" sz="1800" dirty="0"/>
              <a:t>– clients are Data Consumers that supply ”value added” information to the Data Archive.</a:t>
            </a:r>
          </a:p>
          <a:p>
            <a:pPr lvl="1"/>
            <a:endParaRPr lang="en-US" sz="1800" dirty="0"/>
          </a:p>
        </p:txBody>
      </p:sp>
    </p:spTree>
    <p:extLst>
      <p:ext uri="{BB962C8B-B14F-4D97-AF65-F5344CB8AC3E}">
        <p14:creationId xmlns:p14="http://schemas.microsoft.com/office/powerpoint/2010/main" val="658983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79A672-6410-C217-9B77-B9A500C4D72F}"/>
              </a:ext>
            </a:extLst>
          </p:cNvPr>
          <p:cNvSpPr>
            <a:spLocks noGrp="1"/>
          </p:cNvSpPr>
          <p:nvPr>
            <p:ph idx="1"/>
          </p:nvPr>
        </p:nvSpPr>
        <p:spPr>
          <a:xfrm>
            <a:off x="253366" y="1016212"/>
            <a:ext cx="4928234" cy="5676782"/>
          </a:xfrm>
        </p:spPr>
        <p:txBody>
          <a:bodyPr>
            <a:normAutofit/>
          </a:bodyPr>
          <a:lstStyle/>
          <a:p>
            <a:r>
              <a:rPr lang="en-US" sz="2000" dirty="0"/>
              <a:t>Data Platform provides all archive management and access via separate services.</a:t>
            </a:r>
          </a:p>
          <a:p>
            <a:pPr lvl="1"/>
            <a:r>
              <a:rPr lang="en-US" sz="1600" dirty="0"/>
              <a:t>Data provenance is maintained with metadata and annotations.</a:t>
            </a:r>
          </a:p>
          <a:p>
            <a:r>
              <a:rPr lang="en-US" sz="2000" dirty="0"/>
              <a:t>Ingestion Service </a:t>
            </a:r>
          </a:p>
          <a:p>
            <a:pPr lvl="1"/>
            <a:r>
              <a:rPr lang="en-US" sz="1600" dirty="0"/>
              <a:t>Ingests correlated, heterogeneous data.</a:t>
            </a:r>
          </a:p>
          <a:p>
            <a:pPr lvl="1"/>
            <a:r>
              <a:rPr lang="en-US" sz="1600" dirty="0"/>
              <a:t>From Aggregator or other data source recognizing ingestion API (~500 Mbps).</a:t>
            </a:r>
          </a:p>
          <a:p>
            <a:r>
              <a:rPr lang="en-US" sz="2000" dirty="0"/>
              <a:t>Query Service</a:t>
            </a:r>
          </a:p>
          <a:p>
            <a:pPr lvl="1"/>
            <a:r>
              <a:rPr lang="en-US" sz="1600" dirty="0"/>
              <a:t>Supplies correlated, heterogeneous data and archive metadata (~200 Mbps).</a:t>
            </a:r>
          </a:p>
          <a:p>
            <a:r>
              <a:rPr lang="en-US" sz="2000" dirty="0"/>
              <a:t>Annotation Service</a:t>
            </a:r>
          </a:p>
          <a:p>
            <a:pPr lvl="1"/>
            <a:r>
              <a:rPr lang="en-US" sz="1600" dirty="0"/>
              <a:t>Allows centralized management and processing of post-ingestion data.</a:t>
            </a:r>
          </a:p>
          <a:p>
            <a:pPr lvl="1"/>
            <a:r>
              <a:rPr lang="en-US" sz="1600" dirty="0"/>
              <a:t>Comments, associations, calculations, etc.</a:t>
            </a:r>
          </a:p>
          <a:p>
            <a:r>
              <a:rPr lang="en-US" sz="2000" dirty="0"/>
              <a:t>Ingestion Stream Service</a:t>
            </a:r>
          </a:p>
          <a:p>
            <a:pPr lvl="1"/>
            <a:r>
              <a:rPr lang="en-US" sz="1600" dirty="0"/>
              <a:t>Access to ingestion stream data for real-time applications (under development).</a:t>
            </a:r>
          </a:p>
          <a:p>
            <a:pPr lvl="1"/>
            <a:endParaRPr lang="en-US" sz="1600" dirty="0"/>
          </a:p>
        </p:txBody>
      </p:sp>
      <p:grpSp>
        <p:nvGrpSpPr>
          <p:cNvPr id="4" name="Group 3">
            <a:extLst>
              <a:ext uri="{FF2B5EF4-FFF2-40B4-BE49-F238E27FC236}">
                <a16:creationId xmlns:a16="http://schemas.microsoft.com/office/drawing/2014/main" id="{5A65735D-42D5-03B3-F9A5-F3A48EE436FB}"/>
              </a:ext>
            </a:extLst>
          </p:cNvPr>
          <p:cNvGrpSpPr/>
          <p:nvPr/>
        </p:nvGrpSpPr>
        <p:grpSpPr>
          <a:xfrm>
            <a:off x="5106538" y="506627"/>
            <a:ext cx="6832097" cy="6186367"/>
            <a:chOff x="0" y="0"/>
            <a:chExt cx="5842635" cy="5292997"/>
          </a:xfrm>
        </p:grpSpPr>
        <p:pic>
          <p:nvPicPr>
            <p:cNvPr id="5" name="Picture 4">
              <a:extLst>
                <a:ext uri="{FF2B5EF4-FFF2-40B4-BE49-F238E27FC236}">
                  <a16:creationId xmlns:a16="http://schemas.microsoft.com/office/drawing/2014/main" id="{388C51FF-27D9-43B7-6E8A-C1E81CCE8C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842635" cy="5166360"/>
            </a:xfrm>
            <a:prstGeom prst="rect">
              <a:avLst/>
            </a:prstGeom>
          </p:spPr>
        </p:pic>
        <p:sp>
          <p:nvSpPr>
            <p:cNvPr id="6" name="Text Box 1">
              <a:extLst>
                <a:ext uri="{FF2B5EF4-FFF2-40B4-BE49-F238E27FC236}">
                  <a16:creationId xmlns:a16="http://schemas.microsoft.com/office/drawing/2014/main" id="{5F6B6A6B-D373-F3A7-524F-83DAFE195E63}"/>
                </a:ext>
              </a:extLst>
            </p:cNvPr>
            <p:cNvSpPr txBox="1"/>
            <p:nvPr/>
          </p:nvSpPr>
          <p:spPr>
            <a:xfrm>
              <a:off x="0" y="4935855"/>
              <a:ext cx="5842635" cy="357142"/>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Data Platform installation and deployment</a:t>
              </a:r>
            </a:p>
          </p:txBody>
        </p:sp>
      </p:grpSp>
      <p:cxnSp>
        <p:nvCxnSpPr>
          <p:cNvPr id="8" name="Straight Connector 7">
            <a:extLst>
              <a:ext uri="{FF2B5EF4-FFF2-40B4-BE49-F238E27FC236}">
                <a16:creationId xmlns:a16="http://schemas.microsoft.com/office/drawing/2014/main" id="{13D94FB4-05EA-C90C-C4B5-F2C716DFF3A0}"/>
              </a:ext>
            </a:extLst>
          </p:cNvPr>
          <p:cNvCxnSpPr/>
          <p:nvPr/>
        </p:nvCxnSpPr>
        <p:spPr>
          <a:xfrm>
            <a:off x="253365" y="914400"/>
            <a:ext cx="3992814"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2FE2BEE-C5A4-E745-A13C-337EA3433AD2}"/>
              </a:ext>
            </a:extLst>
          </p:cNvPr>
          <p:cNvSpPr>
            <a:spLocks noGrp="1"/>
          </p:cNvSpPr>
          <p:nvPr>
            <p:ph type="title"/>
          </p:nvPr>
        </p:nvSpPr>
        <p:spPr>
          <a:xfrm>
            <a:off x="253365" y="130315"/>
            <a:ext cx="5842635" cy="769992"/>
          </a:xfrm>
        </p:spPr>
        <p:txBody>
          <a:bodyPr>
            <a:normAutofit/>
          </a:bodyPr>
          <a:lstStyle/>
          <a:p>
            <a:r>
              <a:rPr lang="en-US" dirty="0"/>
              <a:t>Data Platform Subsystem</a:t>
            </a:r>
          </a:p>
        </p:txBody>
      </p:sp>
    </p:spTree>
    <p:extLst>
      <p:ext uri="{BB962C8B-B14F-4D97-AF65-F5344CB8AC3E}">
        <p14:creationId xmlns:p14="http://schemas.microsoft.com/office/powerpoint/2010/main" val="2390758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5EE8-9D18-B118-966C-DEB3104F3A75}"/>
              </a:ext>
            </a:extLst>
          </p:cNvPr>
          <p:cNvSpPr>
            <a:spLocks noGrp="1"/>
          </p:cNvSpPr>
          <p:nvPr>
            <p:ph type="title"/>
          </p:nvPr>
        </p:nvSpPr>
        <p:spPr>
          <a:xfrm>
            <a:off x="197069" y="173126"/>
            <a:ext cx="10515600" cy="1129330"/>
          </a:xfrm>
        </p:spPr>
        <p:txBody>
          <a:bodyPr/>
          <a:lstStyle/>
          <a:p>
            <a:r>
              <a:rPr lang="en-US" dirty="0"/>
              <a:t>Web Application</a:t>
            </a:r>
          </a:p>
        </p:txBody>
      </p:sp>
      <p:sp>
        <p:nvSpPr>
          <p:cNvPr id="3" name="Content Placeholder 2">
            <a:extLst>
              <a:ext uri="{FF2B5EF4-FFF2-40B4-BE49-F238E27FC236}">
                <a16:creationId xmlns:a16="http://schemas.microsoft.com/office/drawing/2014/main" id="{FC4CD5D2-E9E3-816D-CF8E-440F976EC0E7}"/>
              </a:ext>
            </a:extLst>
          </p:cNvPr>
          <p:cNvSpPr>
            <a:spLocks noGrp="1"/>
          </p:cNvSpPr>
          <p:nvPr>
            <p:ph idx="1"/>
          </p:nvPr>
        </p:nvSpPr>
        <p:spPr>
          <a:xfrm>
            <a:off x="197069" y="1608931"/>
            <a:ext cx="5197274" cy="4351338"/>
          </a:xfrm>
        </p:spPr>
        <p:txBody>
          <a:bodyPr>
            <a:normAutofit lnSpcReduction="10000"/>
          </a:bodyPr>
          <a:lstStyle/>
          <a:p>
            <a:r>
              <a:rPr lang="en-US" sz="2400" dirty="0"/>
              <a:t>Remote access and interaction with Data Platform via a web browser.</a:t>
            </a:r>
          </a:p>
          <a:p>
            <a:pPr lvl="1"/>
            <a:r>
              <a:rPr lang="en-US" sz="2000" dirty="0"/>
              <a:t>Hosted on separate server and accessed via an URL. </a:t>
            </a:r>
          </a:p>
          <a:p>
            <a:pPr lvl="1"/>
            <a:endParaRPr lang="en-US" sz="2000" dirty="0"/>
          </a:p>
          <a:p>
            <a:pPr lvl="1"/>
            <a:r>
              <a:rPr lang="en-US" sz="2000" dirty="0"/>
              <a:t>Provides subset of Data Platform features appropriate for browser.</a:t>
            </a:r>
          </a:p>
          <a:p>
            <a:pPr lvl="1"/>
            <a:endParaRPr lang="en-US" sz="2000" dirty="0"/>
          </a:p>
          <a:p>
            <a:pPr lvl="1"/>
            <a:r>
              <a:rPr lang="en-US" sz="2000" dirty="0"/>
              <a:t>Currently supports time-series and metadata queries, comment annotations, data exporting.</a:t>
            </a:r>
          </a:p>
          <a:p>
            <a:pPr lvl="1"/>
            <a:endParaRPr lang="en-US" sz="2000" dirty="0"/>
          </a:p>
          <a:p>
            <a:pPr lvl="1"/>
            <a:r>
              <a:rPr lang="en-US" sz="2000" dirty="0"/>
              <a:t>Plan to provide basic data science features such as time-series visualization, statistics, etc.</a:t>
            </a:r>
          </a:p>
        </p:txBody>
      </p:sp>
      <p:grpSp>
        <p:nvGrpSpPr>
          <p:cNvPr id="10" name="Group 9">
            <a:extLst>
              <a:ext uri="{FF2B5EF4-FFF2-40B4-BE49-F238E27FC236}">
                <a16:creationId xmlns:a16="http://schemas.microsoft.com/office/drawing/2014/main" id="{F0FBCEAC-BE20-CC57-CDBA-9559E901ED92}"/>
              </a:ext>
            </a:extLst>
          </p:cNvPr>
          <p:cNvGrpSpPr/>
          <p:nvPr/>
        </p:nvGrpSpPr>
        <p:grpSpPr>
          <a:xfrm>
            <a:off x="5573019" y="1825625"/>
            <a:ext cx="6440305" cy="4497688"/>
            <a:chOff x="5961993" y="1798009"/>
            <a:chExt cx="5471510" cy="3821115"/>
          </a:xfrm>
        </p:grpSpPr>
        <p:pic>
          <p:nvPicPr>
            <p:cNvPr id="1028" name="Picture 15" descr="A screenshot of a data set&#10;&#10;Description automatically generated">
              <a:extLst>
                <a:ext uri="{FF2B5EF4-FFF2-40B4-BE49-F238E27FC236}">
                  <a16:creationId xmlns:a16="http://schemas.microsoft.com/office/drawing/2014/main" id="{8348853B-C97E-1391-932B-66188F3315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1993" y="2204409"/>
              <a:ext cx="2019300" cy="14605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16" descr="A screenshot of a computer&#10;&#10;Description automatically generated">
              <a:extLst>
                <a:ext uri="{FF2B5EF4-FFF2-40B4-BE49-F238E27FC236}">
                  <a16:creationId xmlns:a16="http://schemas.microsoft.com/office/drawing/2014/main" id="{CDF4D5B6-83F2-B7C9-BF27-06EF738846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9903" y="1798009"/>
              <a:ext cx="3403600" cy="18669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49" descr="A screenshot of a computer&#10;&#10;Description automatically generated">
              <a:extLst>
                <a:ext uri="{FF2B5EF4-FFF2-40B4-BE49-F238E27FC236}">
                  <a16:creationId xmlns:a16="http://schemas.microsoft.com/office/drawing/2014/main" id="{2B86E0CF-2D76-4087-97AF-B8BCF53E1D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6293" y="4069724"/>
              <a:ext cx="1905000" cy="15494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8">
              <a:extLst>
                <a:ext uri="{FF2B5EF4-FFF2-40B4-BE49-F238E27FC236}">
                  <a16:creationId xmlns:a16="http://schemas.microsoft.com/office/drawing/2014/main" id="{3C89ADEB-8BE1-563A-DBAB-C6633AD23A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8303" y="3688724"/>
              <a:ext cx="3505200" cy="193040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Rectangle 5">
            <a:extLst>
              <a:ext uri="{FF2B5EF4-FFF2-40B4-BE49-F238E27FC236}">
                <a16:creationId xmlns:a16="http://schemas.microsoft.com/office/drawing/2014/main" id="{7BE76F32-9834-928F-8B31-2632A4ADAE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B87423AA-1C1F-CAF3-A7E3-1A01186936C2}"/>
              </a:ext>
            </a:extLst>
          </p:cNvPr>
          <p:cNvSpPr>
            <a:spLocks noChangeArrowheads="1"/>
          </p:cNvSpPr>
          <p:nvPr/>
        </p:nvSpPr>
        <p:spPr bwMode="auto">
          <a:xfrm>
            <a:off x="0" y="37846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id="{4D0CE365-10C9-35C8-162E-9D75B930AB5A}"/>
              </a:ext>
            </a:extLst>
          </p:cNvPr>
          <p:cNvSpPr txBox="1"/>
          <p:nvPr/>
        </p:nvSpPr>
        <p:spPr>
          <a:xfrm>
            <a:off x="7154528" y="6358967"/>
            <a:ext cx="3786101"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Web Application user interface screen shots</a:t>
            </a:r>
          </a:p>
        </p:txBody>
      </p:sp>
      <p:cxnSp>
        <p:nvCxnSpPr>
          <p:cNvPr id="12" name="Straight Connector 11">
            <a:extLst>
              <a:ext uri="{FF2B5EF4-FFF2-40B4-BE49-F238E27FC236}">
                <a16:creationId xmlns:a16="http://schemas.microsoft.com/office/drawing/2014/main" id="{51132684-EEA8-4BAF-0EC0-18D80A390A44}"/>
              </a:ext>
            </a:extLst>
          </p:cNvPr>
          <p:cNvCxnSpPr/>
          <p:nvPr/>
        </p:nvCxnSpPr>
        <p:spPr>
          <a:xfrm>
            <a:off x="330774" y="1116697"/>
            <a:ext cx="1118300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3AF3DE1-2849-9469-4C0C-E7095E1128F0}"/>
              </a:ext>
            </a:extLst>
          </p:cNvPr>
          <p:cNvSpPr txBox="1"/>
          <p:nvPr/>
        </p:nvSpPr>
        <p:spPr>
          <a:xfrm>
            <a:off x="6095999" y="1475582"/>
            <a:ext cx="5197274" cy="369332"/>
          </a:xfrm>
          <a:prstGeom prst="rect">
            <a:avLst/>
          </a:prstGeom>
          <a:noFill/>
        </p:spPr>
        <p:txBody>
          <a:bodyPr wrap="square" rtlCol="0">
            <a:spAutoFit/>
          </a:bodyPr>
          <a:lstStyle/>
          <a:p>
            <a:r>
              <a:rPr lang="en-US" dirty="0"/>
              <a:t>Annotations apply to ”datasets” within the archive.</a:t>
            </a:r>
          </a:p>
        </p:txBody>
      </p:sp>
      <p:cxnSp>
        <p:nvCxnSpPr>
          <p:cNvPr id="15" name="Straight Arrow Connector 14">
            <a:extLst>
              <a:ext uri="{FF2B5EF4-FFF2-40B4-BE49-F238E27FC236}">
                <a16:creationId xmlns:a16="http://schemas.microsoft.com/office/drawing/2014/main" id="{96445CAB-B251-111E-D76E-0A5D4D04287B}"/>
              </a:ext>
            </a:extLst>
          </p:cNvPr>
          <p:cNvCxnSpPr>
            <a:cxnSpLocks/>
          </p:cNvCxnSpPr>
          <p:nvPr/>
        </p:nvCxnSpPr>
        <p:spPr>
          <a:xfrm flipH="1">
            <a:off x="6705600" y="1825625"/>
            <a:ext cx="581426" cy="7704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3247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3890-6EF8-06F6-A7A0-702901FD98CA}"/>
              </a:ext>
            </a:extLst>
          </p:cNvPr>
          <p:cNvSpPr>
            <a:spLocks noGrp="1"/>
          </p:cNvSpPr>
          <p:nvPr>
            <p:ph type="title"/>
          </p:nvPr>
        </p:nvSpPr>
        <p:spPr>
          <a:xfrm>
            <a:off x="838200" y="365126"/>
            <a:ext cx="10515600" cy="748972"/>
          </a:xfrm>
        </p:spPr>
        <p:txBody>
          <a:bodyPr/>
          <a:lstStyle/>
          <a:p>
            <a:r>
              <a:rPr lang="en-US" dirty="0"/>
              <a:t>Data Platform Installation and Deployment</a:t>
            </a:r>
          </a:p>
        </p:txBody>
      </p:sp>
      <p:sp>
        <p:nvSpPr>
          <p:cNvPr id="3" name="Content Placeholder 2">
            <a:extLst>
              <a:ext uri="{FF2B5EF4-FFF2-40B4-BE49-F238E27FC236}">
                <a16:creationId xmlns:a16="http://schemas.microsoft.com/office/drawing/2014/main" id="{A1568532-C521-B0CA-06A7-89BEDBA4995D}"/>
              </a:ext>
            </a:extLst>
          </p:cNvPr>
          <p:cNvSpPr>
            <a:spLocks noGrp="1"/>
          </p:cNvSpPr>
          <p:nvPr>
            <p:ph idx="1"/>
          </p:nvPr>
        </p:nvSpPr>
        <p:spPr>
          <a:xfrm>
            <a:off x="164118" y="1430208"/>
            <a:ext cx="6203731" cy="4928551"/>
          </a:xfrm>
        </p:spPr>
        <p:txBody>
          <a:bodyPr>
            <a:normAutofit/>
          </a:bodyPr>
          <a:lstStyle/>
          <a:p>
            <a:r>
              <a:rPr lang="en-US" sz="2400" dirty="0">
                <a:latin typeface="Times New Roman" panose="02020603050405020304" pitchFamily="18" charset="0"/>
                <a:cs typeface="Times New Roman" panose="02020603050405020304" pitchFamily="18" charset="0"/>
              </a:rPr>
              <a:t>The Data Platform is a fully independent subsystem deployable from an installation archive available at </a:t>
            </a:r>
            <a:r>
              <a:rPr lang="en-US" sz="2400" dirty="0">
                <a:latin typeface="Times New Roman" panose="02020603050405020304" pitchFamily="18" charset="0"/>
                <a:cs typeface="Times New Roman" panose="02020603050405020304" pitchFamily="18" charset="0"/>
                <a:hlinkClick r:id="rId2"/>
              </a:rPr>
              <a:t>https://github.com/osprey-dcs/data-platform</a:t>
            </a:r>
            <a:endParaRPr lang="en-US" sz="2400" dirty="0">
              <a:latin typeface="Times New Roman" panose="02020603050405020304" pitchFamily="18" charset="0"/>
              <a:cs typeface="Times New Roman" panose="02020603050405020304" pitchFamily="18" charset="0"/>
            </a:endParaRPr>
          </a:p>
          <a:p>
            <a:pPr marL="342900" marR="0" lvl="0" indent="-342900" algn="just">
              <a:spcAft>
                <a:spcPts val="600"/>
              </a:spcAft>
              <a:buFont typeface="+mj-lt"/>
              <a:buAutoNum type="arabicPeriod"/>
            </a:pPr>
            <a:r>
              <a:rPr lang="en-US" sz="1800" kern="1200" dirty="0">
                <a:effectLst/>
                <a:latin typeface="Times New Roman" panose="02020603050405020304" pitchFamily="18" charset="0"/>
                <a:ea typeface="SimSun" panose="02010600030101010101" pitchFamily="2" charset="-122"/>
                <a:cs typeface="Times New Roman" panose="02020603050405020304" pitchFamily="18" charset="0"/>
              </a:rPr>
              <a:t>Install Java locally (version 21 or greater).</a:t>
            </a:r>
          </a:p>
          <a:p>
            <a:pPr marL="342900" marR="0" lvl="0" indent="-342900" algn="just">
              <a:spcAft>
                <a:spcPts val="600"/>
              </a:spcAft>
              <a:buFont typeface="+mj-lt"/>
              <a:buAutoNum type="arabicPeriod"/>
            </a:pPr>
            <a:r>
              <a:rPr lang="en-US" sz="1800" kern="1200" dirty="0">
                <a:effectLst/>
                <a:latin typeface="Times New Roman" panose="02020603050405020304" pitchFamily="18" charset="0"/>
                <a:ea typeface="SimSun" panose="02010600030101010101" pitchFamily="2" charset="-122"/>
                <a:cs typeface="Times New Roman" panose="02020603050405020304" pitchFamily="18" charset="0"/>
              </a:rPr>
              <a:t>Install MongoDB 7.0 (free Community Edition) and create administrator (admin) account.</a:t>
            </a:r>
          </a:p>
          <a:p>
            <a:pPr marL="342900" marR="0" lvl="0" indent="-342900" algn="just">
              <a:spcAft>
                <a:spcPts val="600"/>
              </a:spcAft>
              <a:buFont typeface="+mj-lt"/>
              <a:buAutoNum type="arabicPeriod"/>
            </a:pPr>
            <a:r>
              <a:rPr lang="en-US" sz="1800" kern="1200" dirty="0">
                <a:effectLst/>
                <a:latin typeface="Times New Roman" panose="02020603050405020304" pitchFamily="18" charset="0"/>
                <a:ea typeface="SimSun" panose="02010600030101010101" pitchFamily="2" charset="-122"/>
                <a:cs typeface="Times New Roman" panose="02020603050405020304" pitchFamily="18" charset="0"/>
              </a:rPr>
              <a:t>Download and unzip the Data Platform installation archive.</a:t>
            </a:r>
          </a:p>
          <a:p>
            <a:pPr marL="342900" marR="0" lvl="0" indent="-342900" algn="just">
              <a:spcAft>
                <a:spcPts val="600"/>
              </a:spcAft>
              <a:buFont typeface="+mj-lt"/>
              <a:buAutoNum type="arabicPeriod"/>
            </a:pPr>
            <a:r>
              <a:rPr lang="en-US" sz="1800" kern="1200" dirty="0">
                <a:effectLst/>
                <a:latin typeface="Times New Roman" panose="02020603050405020304" pitchFamily="18" charset="0"/>
                <a:ea typeface="SimSun" panose="02010600030101010101" pitchFamily="2" charset="-122"/>
                <a:cs typeface="Times New Roman" panose="02020603050405020304" pitchFamily="18" charset="0"/>
              </a:rPr>
              <a:t>Set the DP_HOME environment variable to the local installation directory.</a:t>
            </a:r>
          </a:p>
          <a:p>
            <a:pPr marL="800100" lvl="1" indent="-342900" algn="just">
              <a:spcAft>
                <a:spcPts val="600"/>
              </a:spcAft>
              <a:buFont typeface="+mj-lt"/>
              <a:buAutoNum type="arabicPeriod"/>
            </a:pPr>
            <a:r>
              <a:rPr lang="en-US" sz="1400" dirty="0">
                <a:latin typeface="Times New Roman" panose="02020603050405020304" pitchFamily="18" charset="0"/>
                <a:ea typeface="SimSun" panose="02010600030101010101" pitchFamily="2" charset="-122"/>
                <a:cs typeface="Times New Roman" panose="02020603050405020304" pitchFamily="18" charset="0"/>
              </a:rPr>
              <a:t>Or set DP_HOME in home directory file ~/.</a:t>
            </a:r>
            <a:r>
              <a:rPr lang="en-US" sz="1400" dirty="0" err="1">
                <a:latin typeface="Times New Roman" panose="02020603050405020304" pitchFamily="18" charset="0"/>
                <a:ea typeface="SimSun" panose="02010600030101010101" pitchFamily="2" charset="-122"/>
                <a:cs typeface="Times New Roman" panose="02020603050405020304" pitchFamily="18" charset="0"/>
              </a:rPr>
              <a:t>dp.env</a:t>
            </a:r>
            <a:r>
              <a:rPr lang="en-US" sz="1400" dirty="0">
                <a:latin typeface="Times New Roman" panose="02020603050405020304" pitchFamily="18" charset="0"/>
                <a:ea typeface="SimSun" panose="02010600030101010101" pitchFamily="2" charset="-122"/>
                <a:cs typeface="Times New Roman" panose="02020603050405020304" pitchFamily="18" charset="0"/>
              </a:rPr>
              <a:t> for user account</a:t>
            </a:r>
            <a:endParaRPr lang="en-US" sz="1400" kern="12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indent="-342900" algn="just">
              <a:spcAft>
                <a:spcPts val="600"/>
              </a:spcAft>
              <a:buFont typeface="+mj-lt"/>
              <a:buAutoNum type="arabicPeriod"/>
            </a:pPr>
            <a:r>
              <a:rPr lang="en-US" sz="1800" dirty="0">
                <a:latin typeface="Times New Roman" panose="02020603050405020304" pitchFamily="18" charset="0"/>
                <a:ea typeface="SimSun" panose="02010600030101010101" pitchFamily="2" charset="-122"/>
                <a:cs typeface="Times New Roman" panose="02020603050405020304" pitchFamily="18" charset="0"/>
              </a:rPr>
              <a:t>Start Data Platform services using scripts provides within installation</a:t>
            </a:r>
            <a:endParaRPr lang="en-US" sz="1800" kern="1200" dirty="0">
              <a:effectLst/>
              <a:latin typeface="Times New Roman" panose="02020603050405020304" pitchFamily="18" charset="0"/>
              <a:ea typeface="SimSun" panose="02010600030101010101" pitchFamily="2" charset="-122"/>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1A817E27-F7F1-4FB5-C588-3BBDE51E2120}"/>
              </a:ext>
            </a:extLst>
          </p:cNvPr>
          <p:cNvGrpSpPr/>
          <p:nvPr/>
        </p:nvGrpSpPr>
        <p:grpSpPr>
          <a:xfrm>
            <a:off x="6367849" y="1543050"/>
            <a:ext cx="5486400" cy="3900934"/>
            <a:chOff x="0" y="9900"/>
            <a:chExt cx="5486400" cy="3891016"/>
          </a:xfrm>
        </p:grpSpPr>
        <p:pic>
          <p:nvPicPr>
            <p:cNvPr id="5" name="Picture 4">
              <a:extLst>
                <a:ext uri="{FF2B5EF4-FFF2-40B4-BE49-F238E27FC236}">
                  <a16:creationId xmlns:a16="http://schemas.microsoft.com/office/drawing/2014/main" id="{1694900A-3ED5-716B-95B1-9F885BCA015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9900"/>
              <a:ext cx="5486400" cy="3655579"/>
            </a:xfrm>
            <a:prstGeom prst="rect">
              <a:avLst/>
            </a:prstGeom>
          </p:spPr>
        </p:pic>
        <p:sp>
          <p:nvSpPr>
            <p:cNvPr id="6" name="Text Box 1">
              <a:extLst>
                <a:ext uri="{FF2B5EF4-FFF2-40B4-BE49-F238E27FC236}">
                  <a16:creationId xmlns:a16="http://schemas.microsoft.com/office/drawing/2014/main" id="{E6BE8FA4-C874-A3E8-C038-FF5986DDA573}"/>
                </a:ext>
              </a:extLst>
            </p:cNvPr>
            <p:cNvSpPr txBox="1"/>
            <p:nvPr/>
          </p:nvSpPr>
          <p:spPr>
            <a:xfrm>
              <a:off x="0" y="3484555"/>
              <a:ext cx="5486400" cy="416361"/>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Data Platform main repository page</a:t>
              </a:r>
            </a:p>
          </p:txBody>
        </p:sp>
      </p:grpSp>
      <p:sp>
        <p:nvSpPr>
          <p:cNvPr id="7" name="TextBox 6">
            <a:extLst>
              <a:ext uri="{FF2B5EF4-FFF2-40B4-BE49-F238E27FC236}">
                <a16:creationId xmlns:a16="http://schemas.microsoft.com/office/drawing/2014/main" id="{234EE1A9-B3A7-72E1-8337-648B34DFC132}"/>
              </a:ext>
            </a:extLst>
          </p:cNvPr>
          <p:cNvSpPr txBox="1"/>
          <p:nvPr/>
        </p:nvSpPr>
        <p:spPr>
          <a:xfrm>
            <a:off x="9932275" y="5864772"/>
            <a:ext cx="1921973" cy="584775"/>
          </a:xfrm>
          <a:prstGeom prst="rect">
            <a:avLst/>
          </a:prstGeom>
          <a:noFill/>
          <a:ln>
            <a:solidFill>
              <a:schemeClr val="accent1"/>
            </a:solidFill>
          </a:ln>
        </p:spPr>
        <p:txBody>
          <a:bodyPr wrap="square" rtlCol="0">
            <a:spAutoFit/>
          </a:bodyPr>
          <a:lstStyle/>
          <a:p>
            <a:r>
              <a:rPr lang="en-US" sz="1600" dirty="0">
                <a:latin typeface="Times New Roman" panose="02020603050405020304" pitchFamily="18" charset="0"/>
                <a:cs typeface="Times New Roman" panose="02020603050405020304" pitchFamily="18" charset="0"/>
              </a:rPr>
              <a:t>Release installation archives</a:t>
            </a:r>
          </a:p>
        </p:txBody>
      </p:sp>
      <p:cxnSp>
        <p:nvCxnSpPr>
          <p:cNvPr id="9" name="Straight Arrow Connector 8">
            <a:extLst>
              <a:ext uri="{FF2B5EF4-FFF2-40B4-BE49-F238E27FC236}">
                <a16:creationId xmlns:a16="http://schemas.microsoft.com/office/drawing/2014/main" id="{9C85839E-2A9C-A6C3-7B54-9E04A1843E1C}"/>
              </a:ext>
            </a:extLst>
          </p:cNvPr>
          <p:cNvCxnSpPr>
            <a:cxnSpLocks/>
            <a:stCxn id="7" idx="0"/>
          </p:cNvCxnSpPr>
          <p:nvPr/>
        </p:nvCxnSpPr>
        <p:spPr>
          <a:xfrm flipH="1" flipV="1">
            <a:off x="10520855" y="3962400"/>
            <a:ext cx="372407" cy="19023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AC4A224-471E-2200-1BAE-F1FDE41BC2E6}"/>
              </a:ext>
            </a:extLst>
          </p:cNvPr>
          <p:cNvCxnSpPr/>
          <p:nvPr/>
        </p:nvCxnSpPr>
        <p:spPr>
          <a:xfrm>
            <a:off x="330774" y="1116697"/>
            <a:ext cx="11183007"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44F6C8E9-1469-705F-58C7-FA393CC06BA3}"/>
              </a:ext>
            </a:extLst>
          </p:cNvPr>
          <p:cNvSpPr txBox="1"/>
          <p:nvPr/>
        </p:nvSpPr>
        <p:spPr>
          <a:xfrm>
            <a:off x="6653049" y="5741303"/>
            <a:ext cx="2480442" cy="584775"/>
          </a:xfrm>
          <a:prstGeom prst="rect">
            <a:avLst/>
          </a:prstGeom>
          <a:noFill/>
          <a:ln>
            <a:solidFill>
              <a:schemeClr val="accent1"/>
            </a:solidFill>
          </a:ln>
        </p:spPr>
        <p:txBody>
          <a:bodyPr wrap="square" rtlCol="0">
            <a:spAutoFit/>
          </a:bodyPr>
          <a:lstStyle/>
          <a:p>
            <a:r>
              <a:rPr lang="en-US" sz="1600" dirty="0">
                <a:latin typeface="Times New Roman" panose="02020603050405020304" pitchFamily="18" charset="0"/>
                <a:cs typeface="Times New Roman" panose="02020603050405020304" pitchFamily="18" charset="0"/>
              </a:rPr>
              <a:t>Installation process is fully documented on home page.</a:t>
            </a:r>
          </a:p>
        </p:txBody>
      </p:sp>
      <p:cxnSp>
        <p:nvCxnSpPr>
          <p:cNvPr id="16" name="Straight Arrow Connector 15">
            <a:extLst>
              <a:ext uri="{FF2B5EF4-FFF2-40B4-BE49-F238E27FC236}">
                <a16:creationId xmlns:a16="http://schemas.microsoft.com/office/drawing/2014/main" id="{E16057F6-9D75-A85F-5428-27EC1AF68BC8}"/>
              </a:ext>
            </a:extLst>
          </p:cNvPr>
          <p:cNvCxnSpPr/>
          <p:nvPr/>
        </p:nvCxnSpPr>
        <p:spPr>
          <a:xfrm flipV="1">
            <a:off x="6674069" y="4645572"/>
            <a:ext cx="620110" cy="10957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0781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D0319-8C85-2D9D-BF5C-7E94FDA38250}"/>
              </a:ext>
            </a:extLst>
          </p:cNvPr>
          <p:cNvSpPr>
            <a:spLocks noGrp="1"/>
          </p:cNvSpPr>
          <p:nvPr>
            <p:ph type="title"/>
          </p:nvPr>
        </p:nvSpPr>
        <p:spPr>
          <a:xfrm>
            <a:off x="344214" y="112877"/>
            <a:ext cx="10515600" cy="1043261"/>
          </a:xfrm>
        </p:spPr>
        <p:txBody>
          <a:bodyPr/>
          <a:lstStyle/>
          <a:p>
            <a:r>
              <a:rPr lang="en-US" dirty="0"/>
              <a:t>Data Platform API</a:t>
            </a:r>
          </a:p>
        </p:txBody>
      </p:sp>
      <p:sp>
        <p:nvSpPr>
          <p:cNvPr id="3" name="Content Placeholder 2">
            <a:extLst>
              <a:ext uri="{FF2B5EF4-FFF2-40B4-BE49-F238E27FC236}">
                <a16:creationId xmlns:a16="http://schemas.microsoft.com/office/drawing/2014/main" id="{7555F74A-0A62-FDED-D4A0-4C99E413D5A3}"/>
              </a:ext>
            </a:extLst>
          </p:cNvPr>
          <p:cNvSpPr>
            <a:spLocks noGrp="1"/>
          </p:cNvSpPr>
          <p:nvPr>
            <p:ph idx="1"/>
          </p:nvPr>
        </p:nvSpPr>
        <p:spPr>
          <a:xfrm>
            <a:off x="344214" y="1253330"/>
            <a:ext cx="10515600" cy="5010835"/>
          </a:xfrm>
        </p:spPr>
        <p:txBody>
          <a:bodyPr>
            <a:normAutofit lnSpcReduction="10000"/>
          </a:bodyPr>
          <a:lstStyle/>
          <a:p>
            <a:r>
              <a:rPr lang="en-US" sz="2400" dirty="0"/>
              <a:t>Data Platform has 2 communication methods.</a:t>
            </a:r>
          </a:p>
          <a:p>
            <a:pPr lvl="1"/>
            <a:r>
              <a:rPr lang="en-US" sz="2000" dirty="0"/>
              <a:t>Direct gRPC communications (via the Communications Framework)</a:t>
            </a:r>
          </a:p>
          <a:p>
            <a:pPr lvl="1"/>
            <a:r>
              <a:rPr lang="en-US" sz="2000" dirty="0"/>
              <a:t>High-level language API libraries </a:t>
            </a:r>
          </a:p>
          <a:p>
            <a:pPr lvl="2"/>
            <a:r>
              <a:rPr lang="en-US" sz="1600" dirty="0"/>
              <a:t>Java API Library is available (under development).</a:t>
            </a:r>
          </a:p>
          <a:p>
            <a:pPr lvl="2"/>
            <a:r>
              <a:rPr lang="en-US" sz="1600" dirty="0"/>
              <a:t>A Python API Library is planned.</a:t>
            </a:r>
          </a:p>
          <a:p>
            <a:pPr lvl="2"/>
            <a:endParaRPr lang="en-US" sz="1600" dirty="0"/>
          </a:p>
          <a:p>
            <a:r>
              <a:rPr lang="en-US" sz="2400" dirty="0"/>
              <a:t>The Data Platform </a:t>
            </a:r>
            <a:r>
              <a:rPr lang="en-US" sz="2400" b="1" dirty="0"/>
              <a:t>Communications Framework</a:t>
            </a:r>
            <a:r>
              <a:rPr lang="en-US" sz="2400" dirty="0"/>
              <a:t> is based upon </a:t>
            </a:r>
            <a:r>
              <a:rPr lang="en-US" sz="2400" b="1" dirty="0"/>
              <a:t>gRPC</a:t>
            </a:r>
          </a:p>
          <a:p>
            <a:endParaRPr lang="en-US" sz="2400" b="1" dirty="0"/>
          </a:p>
          <a:p>
            <a:r>
              <a:rPr lang="en-US" sz="2400" dirty="0"/>
              <a:t>Direct communications with the Data Platform </a:t>
            </a:r>
          </a:p>
          <a:p>
            <a:pPr lvl="1"/>
            <a:r>
              <a:rPr lang="en-US" sz="2000" dirty="0"/>
              <a:t>Install the gRPC communications framework at </a:t>
            </a:r>
            <a:r>
              <a:rPr lang="en-US" sz="2000" dirty="0">
                <a:hlinkClick r:id="rId2"/>
              </a:rPr>
              <a:t>https://github.com/osprey-dcs/dp-grpc</a:t>
            </a:r>
            <a:endParaRPr lang="en-US" sz="2000" dirty="0"/>
          </a:p>
          <a:p>
            <a:pPr lvl="1"/>
            <a:r>
              <a:rPr lang="en-US" sz="2000" dirty="0"/>
              <a:t>Build the framework locally into desired programming language using Protocol Buffers compiler “</a:t>
            </a:r>
            <a:r>
              <a:rPr lang="en-US" sz="2000" dirty="0" err="1"/>
              <a:t>protoc</a:t>
            </a:r>
            <a:r>
              <a:rPr lang="en-US" sz="2000" dirty="0"/>
              <a:t>”.</a:t>
            </a:r>
          </a:p>
          <a:p>
            <a:pPr lvl="2"/>
            <a:r>
              <a:rPr lang="en-US" sz="1600" dirty="0"/>
              <a:t>The Core Service client APIs are available locally as programming language classes or interfaces.</a:t>
            </a:r>
          </a:p>
          <a:p>
            <a:pPr lvl="2"/>
            <a:r>
              <a:rPr lang="en-US" sz="1600" dirty="0"/>
              <a:t>The Core Service RPC messages are available locally as programming language classes.</a:t>
            </a:r>
          </a:p>
          <a:p>
            <a:pPr lvl="1"/>
            <a:r>
              <a:rPr lang="en-US" sz="2000" dirty="0"/>
              <a:t>Build client applications using Communications Framework APIs and (some) gRPC library components (language dependent).</a:t>
            </a:r>
          </a:p>
        </p:txBody>
      </p:sp>
      <p:cxnSp>
        <p:nvCxnSpPr>
          <p:cNvPr id="4" name="Straight Connector 3">
            <a:extLst>
              <a:ext uri="{FF2B5EF4-FFF2-40B4-BE49-F238E27FC236}">
                <a16:creationId xmlns:a16="http://schemas.microsoft.com/office/drawing/2014/main" id="{01108E48-692F-34AE-DD5C-0AE153A3A174}"/>
              </a:ext>
            </a:extLst>
          </p:cNvPr>
          <p:cNvCxnSpPr/>
          <p:nvPr/>
        </p:nvCxnSpPr>
        <p:spPr>
          <a:xfrm>
            <a:off x="330774" y="1116697"/>
            <a:ext cx="1118300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3035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DE95A-062C-E2F9-1B3F-98C8D4271981}"/>
              </a:ext>
            </a:extLst>
          </p:cNvPr>
          <p:cNvSpPr>
            <a:spLocks noGrp="1"/>
          </p:cNvSpPr>
          <p:nvPr>
            <p:ph type="title"/>
          </p:nvPr>
        </p:nvSpPr>
        <p:spPr>
          <a:xfrm>
            <a:off x="335280" y="136525"/>
            <a:ext cx="11018520" cy="1434415"/>
          </a:xfrm>
        </p:spPr>
        <p:txBody>
          <a:bodyPr anchor="b">
            <a:normAutofit/>
          </a:bodyPr>
          <a:lstStyle/>
          <a:p>
            <a:r>
              <a:rPr lang="en-US" sz="5400" dirty="0"/>
              <a:t>DP Communications Framework</a:t>
            </a:r>
            <a:br>
              <a:rPr lang="en-US" sz="5400" dirty="0"/>
            </a:br>
            <a:r>
              <a:rPr lang="en-US" sz="3600" dirty="0"/>
              <a:t>gRPC and Protocol Buffers Background</a:t>
            </a:r>
          </a:p>
        </p:txBody>
      </p:sp>
      <p:sp>
        <p:nvSpPr>
          <p:cNvPr id="3" name="Content Placeholder 2">
            <a:extLst>
              <a:ext uri="{FF2B5EF4-FFF2-40B4-BE49-F238E27FC236}">
                <a16:creationId xmlns:a16="http://schemas.microsoft.com/office/drawing/2014/main" id="{F83349AC-B946-79BD-01DB-ED25D67A3160}"/>
              </a:ext>
            </a:extLst>
          </p:cNvPr>
          <p:cNvSpPr>
            <a:spLocks noGrp="1"/>
          </p:cNvSpPr>
          <p:nvPr>
            <p:ph idx="1"/>
          </p:nvPr>
        </p:nvSpPr>
        <p:spPr>
          <a:xfrm>
            <a:off x="572493" y="1716373"/>
            <a:ext cx="11018520" cy="4227228"/>
          </a:xfrm>
        </p:spPr>
        <p:txBody>
          <a:bodyPr anchor="t">
            <a:normAutofit/>
          </a:bodyPr>
          <a:lstStyle/>
          <a:p>
            <a:pPr marL="0" indent="0">
              <a:buNone/>
            </a:pPr>
            <a:r>
              <a:rPr lang="en-US" dirty="0"/>
              <a:t>gRPC </a:t>
            </a:r>
            <a:br>
              <a:rPr lang="en-US" sz="2200" dirty="0"/>
            </a:br>
            <a:r>
              <a:rPr lang="en-US" sz="2200" dirty="0"/>
              <a:t>An RPC framework (built by Google) using HTTP2 as the underlying transport mechanism.</a:t>
            </a:r>
          </a:p>
          <a:p>
            <a:pPr lvl="1"/>
            <a:r>
              <a:rPr lang="en-US" sz="1800" dirty="0"/>
              <a:t>gRPC libraries are open source and available for most programming languages and hardware platforms.</a:t>
            </a:r>
          </a:p>
          <a:p>
            <a:pPr lvl="1"/>
            <a:r>
              <a:rPr lang="en-US" sz="1800" dirty="0"/>
              <a:t>gRPC provides standard “unary” RPC calls and “data streaming” extensions.</a:t>
            </a:r>
          </a:p>
          <a:p>
            <a:pPr lvl="1"/>
            <a:endParaRPr lang="en-US" sz="2200" dirty="0"/>
          </a:p>
          <a:p>
            <a:pPr marL="0" indent="0">
              <a:buNone/>
            </a:pPr>
            <a:r>
              <a:rPr lang="en-US" dirty="0"/>
              <a:t>Protocol Buffers (“Protobuf”) </a:t>
            </a:r>
            <a:br>
              <a:rPr lang="en-US" sz="2200" dirty="0"/>
            </a:br>
            <a:r>
              <a:rPr lang="en-US" sz="2200" dirty="0"/>
              <a:t>Defines RPC messages and interfaces using gRPC as the communications protocol.</a:t>
            </a:r>
          </a:p>
          <a:p>
            <a:pPr lvl="1"/>
            <a:r>
              <a:rPr lang="en-US" sz="1800" dirty="0"/>
              <a:t>Open source and originally developed by Google.</a:t>
            </a:r>
          </a:p>
          <a:p>
            <a:pPr lvl="1"/>
            <a:r>
              <a:rPr lang="en-US" sz="1800" dirty="0"/>
              <a:t>RPC messages and interfaces defined in “proto” meta language, then compiled into standard programming languages using the “</a:t>
            </a:r>
            <a:r>
              <a:rPr lang="en-US" sz="1800" dirty="0" err="1"/>
              <a:t>protoc</a:t>
            </a:r>
            <a:r>
              <a:rPr lang="en-US" sz="1800" dirty="0"/>
              <a:t>” Protobuf compiler.</a:t>
            </a:r>
          </a:p>
          <a:p>
            <a:pPr lvl="1"/>
            <a:r>
              <a:rPr lang="en-US" sz="1800" dirty="0"/>
              <a:t>Provides the data serialization for exchanged messages (quite efficient).</a:t>
            </a:r>
          </a:p>
          <a:p>
            <a:pPr lvl="1"/>
            <a:r>
              <a:rPr lang="en-US" sz="1800" dirty="0"/>
              <a:t>Clients and service can be built in different programming languages.</a:t>
            </a:r>
          </a:p>
        </p:txBody>
      </p:sp>
      <p:sp>
        <p:nvSpPr>
          <p:cNvPr id="4" name="Slide Number Placeholder 3">
            <a:extLst>
              <a:ext uri="{FF2B5EF4-FFF2-40B4-BE49-F238E27FC236}">
                <a16:creationId xmlns:a16="http://schemas.microsoft.com/office/drawing/2014/main" id="{57A9149F-77AA-65C0-6197-BCD1B91BFAAA}"/>
              </a:ext>
            </a:extLst>
          </p:cNvPr>
          <p:cNvSpPr>
            <a:spLocks noGrp="1"/>
          </p:cNvSpPr>
          <p:nvPr>
            <p:ph type="sldNum" sz="quarter" idx="12"/>
          </p:nvPr>
        </p:nvSpPr>
        <p:spPr>
          <a:xfrm>
            <a:off x="8610600" y="6356350"/>
            <a:ext cx="2743200" cy="365125"/>
          </a:xfrm>
        </p:spPr>
        <p:txBody>
          <a:bodyPr>
            <a:normAutofit/>
          </a:bodyPr>
          <a:lstStyle/>
          <a:p>
            <a:pPr>
              <a:spcAft>
                <a:spcPts val="600"/>
              </a:spcAft>
            </a:pPr>
            <a:fld id="{E3BA4553-FA8E-2441-8109-D32DDCF7B537}" type="slidenum">
              <a:rPr lang="en-US" smtClean="0"/>
              <a:pPr>
                <a:spcAft>
                  <a:spcPts val="600"/>
                </a:spcAft>
              </a:pPr>
              <a:t>28</a:t>
            </a:fld>
            <a:endParaRPr lang="en-US"/>
          </a:p>
        </p:txBody>
      </p:sp>
      <p:sp>
        <p:nvSpPr>
          <p:cNvPr id="7" name="TextBox 6">
            <a:extLst>
              <a:ext uri="{FF2B5EF4-FFF2-40B4-BE49-F238E27FC236}">
                <a16:creationId xmlns:a16="http://schemas.microsoft.com/office/drawing/2014/main" id="{E6AF565E-CC84-16E0-C0FD-FD33DFCF9851}"/>
              </a:ext>
            </a:extLst>
          </p:cNvPr>
          <p:cNvSpPr txBox="1"/>
          <p:nvPr/>
        </p:nvSpPr>
        <p:spPr>
          <a:xfrm>
            <a:off x="572493" y="5943600"/>
            <a:ext cx="11188583" cy="369332"/>
          </a:xfrm>
          <a:prstGeom prst="rect">
            <a:avLst/>
          </a:prstGeom>
          <a:solidFill>
            <a:schemeClr val="accent2">
              <a:lumMod val="20000"/>
              <a:lumOff val="80000"/>
            </a:schemeClr>
          </a:solidFill>
        </p:spPr>
        <p:txBody>
          <a:bodyPr wrap="square" rtlCol="0">
            <a:spAutoFit/>
          </a:bodyPr>
          <a:lstStyle/>
          <a:p>
            <a:r>
              <a:rPr lang="en-US" dirty="0"/>
              <a:t>The gRPC/Protobuf communications framework facilities Data Platform standalone independence and flexibility.</a:t>
            </a:r>
          </a:p>
        </p:txBody>
      </p:sp>
      <p:cxnSp>
        <p:nvCxnSpPr>
          <p:cNvPr id="5" name="Straight Connector 4">
            <a:extLst>
              <a:ext uri="{FF2B5EF4-FFF2-40B4-BE49-F238E27FC236}">
                <a16:creationId xmlns:a16="http://schemas.microsoft.com/office/drawing/2014/main" id="{25EB998E-7D40-A293-DCCC-C2DB50B8828A}"/>
              </a:ext>
            </a:extLst>
          </p:cNvPr>
          <p:cNvCxnSpPr/>
          <p:nvPr/>
        </p:nvCxnSpPr>
        <p:spPr>
          <a:xfrm>
            <a:off x="335280" y="1605071"/>
            <a:ext cx="1118300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3928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00FE4-A378-414A-0123-65A6B6A8324A}"/>
              </a:ext>
            </a:extLst>
          </p:cNvPr>
          <p:cNvSpPr>
            <a:spLocks noGrp="1"/>
          </p:cNvSpPr>
          <p:nvPr>
            <p:ph type="title"/>
          </p:nvPr>
        </p:nvSpPr>
        <p:spPr>
          <a:xfrm>
            <a:off x="218090" y="103375"/>
            <a:ext cx="10515600" cy="1325563"/>
          </a:xfrm>
        </p:spPr>
        <p:txBody>
          <a:bodyPr>
            <a:normAutofit/>
          </a:bodyPr>
          <a:lstStyle/>
          <a:p>
            <a:r>
              <a:rPr lang="en-US" dirty="0"/>
              <a:t>Data Platform API</a:t>
            </a:r>
            <a:br>
              <a:rPr lang="en-US" dirty="0"/>
            </a:br>
            <a:r>
              <a:rPr lang="en-US" sz="2800" dirty="0"/>
              <a:t>Data Platform gRPC Communications Framework</a:t>
            </a:r>
            <a:endParaRPr lang="en-US" dirty="0"/>
          </a:p>
        </p:txBody>
      </p:sp>
      <p:sp>
        <p:nvSpPr>
          <p:cNvPr id="3" name="Content Placeholder 2">
            <a:extLst>
              <a:ext uri="{FF2B5EF4-FFF2-40B4-BE49-F238E27FC236}">
                <a16:creationId xmlns:a16="http://schemas.microsoft.com/office/drawing/2014/main" id="{558544ED-6D87-C3F8-4832-3C40C787F826}"/>
              </a:ext>
            </a:extLst>
          </p:cNvPr>
          <p:cNvSpPr>
            <a:spLocks noGrp="1"/>
          </p:cNvSpPr>
          <p:nvPr>
            <p:ph idx="1"/>
          </p:nvPr>
        </p:nvSpPr>
        <p:spPr>
          <a:xfrm>
            <a:off x="218090" y="1710100"/>
            <a:ext cx="6571593" cy="4946629"/>
          </a:xfrm>
        </p:spPr>
        <p:txBody>
          <a:bodyPr>
            <a:normAutofit/>
          </a:bodyPr>
          <a:lstStyle/>
          <a:p>
            <a:r>
              <a:rPr lang="en-US" sz="2400" dirty="0"/>
              <a:t>Communications Framework is defined in 4 Protocol Buffers “proto” language files:</a:t>
            </a:r>
          </a:p>
          <a:p>
            <a:pPr lvl="1"/>
            <a:r>
              <a:rPr lang="en-US" sz="2000" b="1" dirty="0" err="1"/>
              <a:t>common.proto</a:t>
            </a:r>
            <a:r>
              <a:rPr lang="en-US" sz="2000" dirty="0"/>
              <a:t> – common messages used by framework.</a:t>
            </a:r>
          </a:p>
          <a:p>
            <a:pPr lvl="1"/>
            <a:r>
              <a:rPr lang="en-US" sz="2000" b="1" dirty="0" err="1"/>
              <a:t>ingestion.proto</a:t>
            </a:r>
            <a:r>
              <a:rPr lang="en-US" sz="2000" dirty="0"/>
              <a:t> – Ingestion Service API definition and messages specific to Ingestion Service.</a:t>
            </a:r>
          </a:p>
          <a:p>
            <a:pPr lvl="1"/>
            <a:r>
              <a:rPr lang="en-US" sz="2000" b="1" dirty="0" err="1"/>
              <a:t>query.proto</a:t>
            </a:r>
            <a:r>
              <a:rPr lang="en-US" sz="2000" dirty="0"/>
              <a:t> – Query Service API definition and messages specific to Query Service.</a:t>
            </a:r>
          </a:p>
          <a:p>
            <a:pPr lvl="1"/>
            <a:r>
              <a:rPr lang="en-US" sz="2000" b="1" dirty="0" err="1"/>
              <a:t>annoatation.proto</a:t>
            </a:r>
            <a:r>
              <a:rPr lang="en-US" sz="2000" dirty="0"/>
              <a:t> – Annotation Service API definition and messages specific to Annotation Service.</a:t>
            </a:r>
          </a:p>
          <a:p>
            <a:pPr lvl="1"/>
            <a:endParaRPr lang="en-US" sz="2000" dirty="0"/>
          </a:p>
          <a:p>
            <a:pPr lvl="1"/>
            <a:r>
              <a:rPr lang="en-US" sz="2000" b="1" dirty="0" err="1"/>
              <a:t>ingest_stream.proto</a:t>
            </a:r>
            <a:r>
              <a:rPr lang="en-US" sz="2000" dirty="0"/>
              <a:t> (not shown) – under development.  Ingestion Stream Service API.</a:t>
            </a:r>
          </a:p>
        </p:txBody>
      </p:sp>
      <p:grpSp>
        <p:nvGrpSpPr>
          <p:cNvPr id="4" name="Group 3">
            <a:extLst>
              <a:ext uri="{FF2B5EF4-FFF2-40B4-BE49-F238E27FC236}">
                <a16:creationId xmlns:a16="http://schemas.microsoft.com/office/drawing/2014/main" id="{EF3CDA4A-6973-A5E8-A030-43F481036A43}"/>
              </a:ext>
            </a:extLst>
          </p:cNvPr>
          <p:cNvGrpSpPr/>
          <p:nvPr/>
        </p:nvGrpSpPr>
        <p:grpSpPr>
          <a:xfrm>
            <a:off x="6789683" y="1365955"/>
            <a:ext cx="5200490" cy="5273316"/>
            <a:chOff x="0" y="0"/>
            <a:chExt cx="4572000" cy="4636319"/>
          </a:xfrm>
        </p:grpSpPr>
        <p:pic>
          <p:nvPicPr>
            <p:cNvPr id="5" name="Picture 4">
              <a:extLst>
                <a:ext uri="{FF2B5EF4-FFF2-40B4-BE49-F238E27FC236}">
                  <a16:creationId xmlns:a16="http://schemas.microsoft.com/office/drawing/2014/main" id="{483B4A8F-5425-7374-6C62-D6DF3C2157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572000" cy="4389120"/>
            </a:xfrm>
            <a:prstGeom prst="rect">
              <a:avLst/>
            </a:prstGeom>
          </p:spPr>
        </p:pic>
        <p:sp>
          <p:nvSpPr>
            <p:cNvPr id="6" name="Text Box 1">
              <a:extLst>
                <a:ext uri="{FF2B5EF4-FFF2-40B4-BE49-F238E27FC236}">
                  <a16:creationId xmlns:a16="http://schemas.microsoft.com/office/drawing/2014/main" id="{5C5673A5-6E68-52A3-B381-FE260F440F9D}"/>
                </a:ext>
              </a:extLst>
            </p:cNvPr>
            <p:cNvSpPr txBox="1"/>
            <p:nvPr/>
          </p:nvSpPr>
          <p:spPr>
            <a:xfrm>
              <a:off x="0" y="4203361"/>
              <a:ext cx="4572000" cy="432958"/>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Data Platform communications framework with Core Services and gRPC relationships</a:t>
              </a:r>
            </a:p>
          </p:txBody>
        </p:sp>
      </p:grpSp>
      <p:cxnSp>
        <p:nvCxnSpPr>
          <p:cNvPr id="7" name="Straight Connector 6">
            <a:extLst>
              <a:ext uri="{FF2B5EF4-FFF2-40B4-BE49-F238E27FC236}">
                <a16:creationId xmlns:a16="http://schemas.microsoft.com/office/drawing/2014/main" id="{07027604-4CBB-CD72-FFF0-3F461DBD3FF2}"/>
              </a:ext>
            </a:extLst>
          </p:cNvPr>
          <p:cNvCxnSpPr>
            <a:cxnSpLocks/>
          </p:cNvCxnSpPr>
          <p:nvPr/>
        </p:nvCxnSpPr>
        <p:spPr>
          <a:xfrm>
            <a:off x="218090" y="1365955"/>
            <a:ext cx="1079070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4998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6C11E-01FA-E38E-816E-7CD07883B9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A11F0-B84C-B29B-03EF-333D61927384}"/>
              </a:ext>
            </a:extLst>
          </p:cNvPr>
          <p:cNvSpPr>
            <a:spLocks noGrp="1"/>
          </p:cNvSpPr>
          <p:nvPr>
            <p:ph type="title"/>
          </p:nvPr>
        </p:nvSpPr>
        <p:spPr/>
        <p:txBody>
          <a:bodyPr/>
          <a:lstStyle/>
          <a:p>
            <a:pPr algn="ctr"/>
            <a:r>
              <a:rPr lang="en-US" dirty="0"/>
              <a:t>Delivered for NSLSII Beamlines / Machine</a:t>
            </a:r>
            <a:br>
              <a:rPr lang="en-US" dirty="0"/>
            </a:br>
            <a:r>
              <a:rPr lang="en-US" dirty="0"/>
              <a:t>2015</a:t>
            </a:r>
          </a:p>
        </p:txBody>
      </p:sp>
      <p:sp>
        <p:nvSpPr>
          <p:cNvPr id="3" name="Content Placeholder 2">
            <a:extLst>
              <a:ext uri="{FF2B5EF4-FFF2-40B4-BE49-F238E27FC236}">
                <a16:creationId xmlns:a16="http://schemas.microsoft.com/office/drawing/2014/main" id="{510063B1-C6EC-A0CE-DCF9-1A86E9DE3DE7}"/>
              </a:ext>
            </a:extLst>
          </p:cNvPr>
          <p:cNvSpPr>
            <a:spLocks noGrp="1"/>
          </p:cNvSpPr>
          <p:nvPr>
            <p:ph idx="1"/>
          </p:nvPr>
        </p:nvSpPr>
        <p:spPr/>
        <p:txBody>
          <a:bodyPr>
            <a:normAutofit fontScale="92500" lnSpcReduction="10000"/>
          </a:bodyPr>
          <a:lstStyle/>
          <a:p>
            <a:r>
              <a:rPr lang="en-US" dirty="0"/>
              <a:t>Machine Protection from 60 beam loss monitors: 10 </a:t>
            </a:r>
            <a:r>
              <a:rPr lang="en-US" dirty="0" err="1"/>
              <a:t>usecs</a:t>
            </a:r>
            <a:r>
              <a:rPr lang="en-US" dirty="0"/>
              <a:t> </a:t>
            </a:r>
          </a:p>
          <a:p>
            <a:r>
              <a:rPr lang="en-US" dirty="0"/>
              <a:t>MPS from orbit excursion in pipe 60 – 300 BPMs, 100 </a:t>
            </a:r>
            <a:r>
              <a:rPr lang="en-US" dirty="0" err="1"/>
              <a:t>usecs</a:t>
            </a:r>
            <a:r>
              <a:rPr lang="en-US" dirty="0"/>
              <a:t> </a:t>
            </a:r>
          </a:p>
          <a:p>
            <a:r>
              <a:rPr lang="en-US" dirty="0"/>
              <a:t>300 - BPM 10 kHz capture of 1 sec of data on MPS trip</a:t>
            </a:r>
          </a:p>
          <a:p>
            <a:r>
              <a:rPr lang="en-US" dirty="0"/>
              <a:t>90 Fast corrector Power Supply capture: 1 sec of data on MPS trip</a:t>
            </a:r>
          </a:p>
          <a:p>
            <a:r>
              <a:rPr lang="en-US" dirty="0"/>
              <a:t>Fast Orbit Feedback at 1 kHz</a:t>
            </a:r>
          </a:p>
          <a:p>
            <a:endParaRPr lang="en-US" dirty="0"/>
          </a:p>
          <a:p>
            <a:r>
              <a:rPr lang="en-US" dirty="0"/>
              <a:t>6 Beamlines</a:t>
            </a:r>
          </a:p>
          <a:p>
            <a:pPr lvl="1"/>
            <a:r>
              <a:rPr lang="en-US" dirty="0"/>
              <a:t>1 </a:t>
            </a:r>
            <a:r>
              <a:rPr lang="en-US" dirty="0" err="1"/>
              <a:t>MPps</a:t>
            </a:r>
            <a:r>
              <a:rPr lang="en-US" dirty="0"/>
              <a:t> Eiger Detectors</a:t>
            </a:r>
          </a:p>
          <a:p>
            <a:pPr lvl="1"/>
            <a:r>
              <a:rPr lang="en-US" dirty="0"/>
              <a:t>250 motors – coordinated motion</a:t>
            </a:r>
          </a:p>
          <a:p>
            <a:pPr lvl="1"/>
            <a:r>
              <a:rPr lang="en-US" dirty="0"/>
              <a:t>No Data Collection or Management</a:t>
            </a:r>
          </a:p>
          <a:p>
            <a:pPr marL="457200" lvl="1" indent="0">
              <a:buNone/>
            </a:pPr>
            <a:endParaRPr lang="en-US" dirty="0"/>
          </a:p>
          <a:p>
            <a:pPr lvl="1"/>
            <a:endParaRPr lang="en-US" dirty="0"/>
          </a:p>
        </p:txBody>
      </p:sp>
    </p:spTree>
    <p:extLst>
      <p:ext uri="{BB962C8B-B14F-4D97-AF65-F5344CB8AC3E}">
        <p14:creationId xmlns:p14="http://schemas.microsoft.com/office/powerpoint/2010/main" val="308219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F19F0-9CFE-936C-F317-BFB8334CA69D}"/>
              </a:ext>
            </a:extLst>
          </p:cNvPr>
          <p:cNvSpPr>
            <a:spLocks noGrp="1"/>
          </p:cNvSpPr>
          <p:nvPr>
            <p:ph type="title"/>
          </p:nvPr>
        </p:nvSpPr>
        <p:spPr>
          <a:xfrm>
            <a:off x="218089" y="40392"/>
            <a:ext cx="6009379" cy="1325563"/>
          </a:xfrm>
        </p:spPr>
        <p:txBody>
          <a:bodyPr>
            <a:normAutofit/>
          </a:bodyPr>
          <a:lstStyle/>
          <a:p>
            <a:r>
              <a:rPr lang="en-US" dirty="0"/>
              <a:t>Data Platform gRPC API</a:t>
            </a:r>
            <a:br>
              <a:rPr lang="en-US" dirty="0"/>
            </a:br>
            <a:r>
              <a:rPr lang="en-US" sz="2400" dirty="0"/>
              <a:t>Heterogeneous Data Support in </a:t>
            </a:r>
            <a:r>
              <a:rPr lang="en-US" sz="2400" b="1" dirty="0" err="1"/>
              <a:t>common.proto</a:t>
            </a:r>
            <a:endParaRPr lang="en-US" b="1" dirty="0"/>
          </a:p>
        </p:txBody>
      </p:sp>
      <p:sp>
        <p:nvSpPr>
          <p:cNvPr id="3" name="Content Placeholder 2">
            <a:extLst>
              <a:ext uri="{FF2B5EF4-FFF2-40B4-BE49-F238E27FC236}">
                <a16:creationId xmlns:a16="http://schemas.microsoft.com/office/drawing/2014/main" id="{8FAAE871-F3F8-7F4F-3C1C-B48204E6030B}"/>
              </a:ext>
            </a:extLst>
          </p:cNvPr>
          <p:cNvSpPr>
            <a:spLocks noGrp="1"/>
          </p:cNvSpPr>
          <p:nvPr>
            <p:ph idx="1"/>
          </p:nvPr>
        </p:nvSpPr>
        <p:spPr>
          <a:xfrm>
            <a:off x="323193" y="1636439"/>
            <a:ext cx="5641337" cy="4351338"/>
          </a:xfrm>
        </p:spPr>
        <p:txBody>
          <a:bodyPr>
            <a:normAutofit/>
          </a:bodyPr>
          <a:lstStyle/>
          <a:p>
            <a:r>
              <a:rPr lang="en-US" sz="2000" dirty="0"/>
              <a:t>The API defines message </a:t>
            </a:r>
            <a:r>
              <a:rPr lang="en-US" sz="2000" b="1" dirty="0" err="1"/>
              <a:t>DataValue</a:t>
            </a:r>
            <a:r>
              <a:rPr lang="en-US" sz="2000" dirty="0"/>
              <a:t> to represent a heterogeneous data value for use in the ingestion and query interfaces </a:t>
            </a:r>
          </a:p>
          <a:p>
            <a:pPr lvl="1"/>
            <a:r>
              <a:rPr lang="en-US" sz="1600" dirty="0"/>
              <a:t>Simple scalar data types </a:t>
            </a:r>
          </a:p>
          <a:p>
            <a:pPr lvl="1"/>
            <a:r>
              <a:rPr lang="en-US" sz="1600" dirty="0"/>
              <a:t>Complex types including multi-dimensional arrays, data structures, and images.</a:t>
            </a:r>
          </a:p>
          <a:p>
            <a:pPr lvl="1"/>
            <a:r>
              <a:rPr lang="en-US" sz="1600" dirty="0"/>
              <a:t>Values can optionally include </a:t>
            </a:r>
            <a:r>
              <a:rPr lang="en-US" sz="1600" b="1" dirty="0" err="1"/>
              <a:t>ValueStatus</a:t>
            </a:r>
            <a:r>
              <a:rPr lang="en-US" sz="1600" dirty="0"/>
              <a:t> providing status information captured from the control system.</a:t>
            </a:r>
          </a:p>
          <a:p>
            <a:r>
              <a:rPr lang="en-US" sz="2000" b="1" dirty="0" err="1"/>
              <a:t>DataValue</a:t>
            </a:r>
            <a:r>
              <a:rPr lang="en-US" sz="2000" dirty="0" err="1"/>
              <a:t>s</a:t>
            </a:r>
            <a:r>
              <a:rPr lang="en-US" sz="2000" dirty="0"/>
              <a:t> are aggregated into a </a:t>
            </a:r>
            <a:r>
              <a:rPr lang="en-US" sz="2000" b="1" dirty="0" err="1"/>
              <a:t>DataColumn</a:t>
            </a:r>
            <a:r>
              <a:rPr lang="en-US" sz="2000" dirty="0"/>
              <a:t> message representing a sampling process.</a:t>
            </a:r>
          </a:p>
          <a:p>
            <a:r>
              <a:rPr lang="en-US" sz="2000" dirty="0"/>
              <a:t>Timestamps for the process are provided as separate </a:t>
            </a:r>
            <a:r>
              <a:rPr lang="en-US" sz="2000" b="1" dirty="0" err="1"/>
              <a:t>DataTimestamp</a:t>
            </a:r>
            <a:r>
              <a:rPr lang="en-US" sz="2000" dirty="0"/>
              <a:t> messages.</a:t>
            </a:r>
          </a:p>
          <a:p>
            <a:pPr lvl="1"/>
            <a:r>
              <a:rPr lang="en-US" sz="1600" dirty="0"/>
              <a:t>Sampling clock for multiple columns</a:t>
            </a:r>
          </a:p>
          <a:p>
            <a:pPr lvl="1"/>
            <a:r>
              <a:rPr lang="en-US" sz="1600" dirty="0"/>
              <a:t>Explicit timestamp lists for multiple columns</a:t>
            </a:r>
          </a:p>
          <a:p>
            <a:endParaRPr lang="en-US" sz="2000" dirty="0"/>
          </a:p>
        </p:txBody>
      </p:sp>
      <p:grpSp>
        <p:nvGrpSpPr>
          <p:cNvPr id="4" name="Group 3">
            <a:extLst>
              <a:ext uri="{FF2B5EF4-FFF2-40B4-BE49-F238E27FC236}">
                <a16:creationId xmlns:a16="http://schemas.microsoft.com/office/drawing/2014/main" id="{669B7263-C9AE-ECBF-C798-672B585CF7FF}"/>
              </a:ext>
            </a:extLst>
          </p:cNvPr>
          <p:cNvGrpSpPr/>
          <p:nvPr/>
        </p:nvGrpSpPr>
        <p:grpSpPr>
          <a:xfrm>
            <a:off x="6227469" y="404962"/>
            <a:ext cx="5641337" cy="6256787"/>
            <a:chOff x="0" y="0"/>
            <a:chExt cx="5046980" cy="5599528"/>
          </a:xfrm>
        </p:grpSpPr>
        <p:pic>
          <p:nvPicPr>
            <p:cNvPr id="5" name="Picture 4" descr="A diagram of a data flow&#10;&#10;Description automatically generated">
              <a:extLst>
                <a:ext uri="{FF2B5EF4-FFF2-40B4-BE49-F238E27FC236}">
                  <a16:creationId xmlns:a16="http://schemas.microsoft.com/office/drawing/2014/main" id="{29B6A0DE-411B-41AB-EF43-258B7938C0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046980" cy="5476875"/>
            </a:xfrm>
            <a:prstGeom prst="rect">
              <a:avLst/>
            </a:prstGeom>
          </p:spPr>
        </p:pic>
        <p:sp>
          <p:nvSpPr>
            <p:cNvPr id="6" name="Text Box 1">
              <a:extLst>
                <a:ext uri="{FF2B5EF4-FFF2-40B4-BE49-F238E27FC236}">
                  <a16:creationId xmlns:a16="http://schemas.microsoft.com/office/drawing/2014/main" id="{FCA07401-0289-60B7-0089-31E195038F6B}"/>
                </a:ext>
              </a:extLst>
            </p:cNvPr>
            <p:cNvSpPr txBox="1"/>
            <p:nvPr/>
          </p:nvSpPr>
          <p:spPr>
            <a:xfrm>
              <a:off x="0" y="5225955"/>
              <a:ext cx="5046980" cy="373573"/>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communication framework common messages</a:t>
              </a:r>
            </a:p>
          </p:txBody>
        </p:sp>
      </p:grpSp>
      <p:cxnSp>
        <p:nvCxnSpPr>
          <p:cNvPr id="7" name="Straight Connector 6">
            <a:extLst>
              <a:ext uri="{FF2B5EF4-FFF2-40B4-BE49-F238E27FC236}">
                <a16:creationId xmlns:a16="http://schemas.microsoft.com/office/drawing/2014/main" id="{CEE81E9B-FE8D-B98F-05D4-47337C01CFE8}"/>
              </a:ext>
            </a:extLst>
          </p:cNvPr>
          <p:cNvCxnSpPr>
            <a:cxnSpLocks/>
          </p:cNvCxnSpPr>
          <p:nvPr/>
        </p:nvCxnSpPr>
        <p:spPr>
          <a:xfrm>
            <a:off x="218090" y="1365955"/>
            <a:ext cx="587791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2514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AA3BE-6F84-E747-986A-0587E79723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CCECA-85E3-8A94-00CB-9B93D067A6EA}"/>
              </a:ext>
            </a:extLst>
          </p:cNvPr>
          <p:cNvSpPr>
            <a:spLocks noGrp="1"/>
          </p:cNvSpPr>
          <p:nvPr>
            <p:ph type="title"/>
          </p:nvPr>
        </p:nvSpPr>
        <p:spPr>
          <a:xfrm>
            <a:off x="218090" y="40392"/>
            <a:ext cx="5877910" cy="1325563"/>
          </a:xfrm>
        </p:spPr>
        <p:txBody>
          <a:bodyPr/>
          <a:lstStyle/>
          <a:p>
            <a:r>
              <a:rPr lang="en-US" dirty="0"/>
              <a:t>Data Platform gRPC API</a:t>
            </a:r>
            <a:br>
              <a:rPr lang="en-US" dirty="0"/>
            </a:br>
            <a:r>
              <a:rPr lang="en-US" sz="2400" dirty="0"/>
              <a:t>Ingestion Service API in </a:t>
            </a:r>
            <a:r>
              <a:rPr lang="en-US" sz="2400" b="1" dirty="0" err="1"/>
              <a:t>ingestion.proto</a:t>
            </a:r>
            <a:endParaRPr lang="en-US" b="1" dirty="0"/>
          </a:p>
        </p:txBody>
      </p:sp>
      <p:sp>
        <p:nvSpPr>
          <p:cNvPr id="3" name="Content Placeholder 2">
            <a:extLst>
              <a:ext uri="{FF2B5EF4-FFF2-40B4-BE49-F238E27FC236}">
                <a16:creationId xmlns:a16="http://schemas.microsoft.com/office/drawing/2014/main" id="{C8FDA86D-11A8-9981-9302-37E165D1D4CB}"/>
              </a:ext>
            </a:extLst>
          </p:cNvPr>
          <p:cNvSpPr>
            <a:spLocks noGrp="1"/>
          </p:cNvSpPr>
          <p:nvPr>
            <p:ph idx="1"/>
          </p:nvPr>
        </p:nvSpPr>
        <p:spPr>
          <a:xfrm>
            <a:off x="218090" y="1637339"/>
            <a:ext cx="5641337" cy="4351338"/>
          </a:xfrm>
        </p:spPr>
        <p:txBody>
          <a:bodyPr>
            <a:normAutofit lnSpcReduction="10000"/>
          </a:bodyPr>
          <a:lstStyle/>
          <a:p>
            <a:r>
              <a:rPr lang="en-US" sz="2000" dirty="0"/>
              <a:t>The </a:t>
            </a:r>
            <a:r>
              <a:rPr lang="en-US" sz="2000" b="1" dirty="0" err="1"/>
              <a:t>DpIngestionService</a:t>
            </a:r>
            <a:r>
              <a:rPr lang="en-US" sz="2000" dirty="0"/>
              <a:t> interface defines all RPC operations for the Ingestion Service.</a:t>
            </a:r>
          </a:p>
          <a:p>
            <a:pPr lvl="1"/>
            <a:r>
              <a:rPr lang="en-US" sz="1600" dirty="0"/>
              <a:t>Data Provider registration (data provenance) </a:t>
            </a:r>
          </a:p>
          <a:p>
            <a:pPr lvl="1"/>
            <a:r>
              <a:rPr lang="en-US" sz="1600" dirty="0"/>
              <a:t>Unary data ingestion</a:t>
            </a:r>
          </a:p>
          <a:p>
            <a:pPr lvl="1"/>
            <a:r>
              <a:rPr lang="en-US" sz="1600" dirty="0"/>
              <a:t>gRPC streaming data ingestion </a:t>
            </a:r>
          </a:p>
          <a:p>
            <a:pPr lvl="1"/>
            <a:endParaRPr lang="en-US" sz="1600" dirty="0"/>
          </a:p>
          <a:p>
            <a:r>
              <a:rPr lang="en-US" sz="2000" dirty="0"/>
              <a:t>Data ingested as </a:t>
            </a:r>
            <a:r>
              <a:rPr lang="en-US" sz="2000" b="1" dirty="0" err="1"/>
              <a:t>IngestionDataRequest</a:t>
            </a:r>
            <a:r>
              <a:rPr lang="en-US" sz="2000" dirty="0"/>
              <a:t> messages containing </a:t>
            </a:r>
            <a:r>
              <a:rPr lang="en-US" sz="2000" b="1" dirty="0" err="1"/>
              <a:t>IngestionDataFrame</a:t>
            </a:r>
            <a:r>
              <a:rPr lang="en-US" sz="2000" dirty="0"/>
              <a:t> message.</a:t>
            </a:r>
          </a:p>
          <a:p>
            <a:pPr lvl="1"/>
            <a:r>
              <a:rPr lang="en-US" sz="1600" dirty="0"/>
              <a:t>Correlated blocks of time-series data (</a:t>
            </a:r>
            <a:r>
              <a:rPr lang="en-US" sz="1600" dirty="0" err="1"/>
              <a:t>IngestionDataFrame</a:t>
            </a:r>
            <a:r>
              <a:rPr lang="en-US" sz="1600" dirty="0"/>
              <a:t>) and metadata</a:t>
            </a:r>
          </a:p>
          <a:p>
            <a:pPr lvl="1"/>
            <a:r>
              <a:rPr lang="en-US" sz="1600" dirty="0"/>
              <a:t>Analogous to the EPICS </a:t>
            </a:r>
            <a:r>
              <a:rPr lang="en-US" sz="1600" b="1" dirty="0" err="1"/>
              <a:t>NTTable</a:t>
            </a:r>
            <a:r>
              <a:rPr lang="en-US" sz="1600" dirty="0"/>
              <a:t> type.</a:t>
            </a:r>
          </a:p>
          <a:p>
            <a:pPr lvl="1"/>
            <a:endParaRPr lang="en-US" sz="1600" dirty="0"/>
          </a:p>
          <a:p>
            <a:r>
              <a:rPr lang="en-US" sz="2000" b="1" dirty="0" err="1"/>
              <a:t>IngestionDataFrame</a:t>
            </a:r>
            <a:r>
              <a:rPr lang="en-US" sz="2000" dirty="0"/>
              <a:t> message</a:t>
            </a:r>
          </a:p>
          <a:p>
            <a:pPr lvl="1"/>
            <a:r>
              <a:rPr lang="en-US" sz="1600" dirty="0"/>
              <a:t>Aggregation of </a:t>
            </a:r>
            <a:r>
              <a:rPr lang="en-US" sz="1600" b="1" dirty="0" err="1"/>
              <a:t>DataColumn</a:t>
            </a:r>
            <a:r>
              <a:rPr lang="en-US" sz="1600" dirty="0"/>
              <a:t> messages</a:t>
            </a:r>
          </a:p>
          <a:p>
            <a:pPr lvl="1"/>
            <a:r>
              <a:rPr lang="en-US" sz="1600" dirty="0"/>
              <a:t>Timestamps for data columns (sampling processes)</a:t>
            </a:r>
          </a:p>
        </p:txBody>
      </p:sp>
      <p:cxnSp>
        <p:nvCxnSpPr>
          <p:cNvPr id="7" name="Straight Connector 6">
            <a:extLst>
              <a:ext uri="{FF2B5EF4-FFF2-40B4-BE49-F238E27FC236}">
                <a16:creationId xmlns:a16="http://schemas.microsoft.com/office/drawing/2014/main" id="{1D9E4977-EE3F-53AC-D838-0A1933259E3B}"/>
              </a:ext>
            </a:extLst>
          </p:cNvPr>
          <p:cNvCxnSpPr>
            <a:cxnSpLocks/>
          </p:cNvCxnSpPr>
          <p:nvPr/>
        </p:nvCxnSpPr>
        <p:spPr>
          <a:xfrm>
            <a:off x="218090" y="1365955"/>
            <a:ext cx="5531069"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C02C5EBA-8C33-7EE9-9421-8F81C075F811}"/>
              </a:ext>
            </a:extLst>
          </p:cNvPr>
          <p:cNvGrpSpPr/>
          <p:nvPr/>
        </p:nvGrpSpPr>
        <p:grpSpPr>
          <a:xfrm>
            <a:off x="5825332" y="225786"/>
            <a:ext cx="6148578" cy="6544146"/>
            <a:chOff x="45566" y="31323"/>
            <a:chExt cx="5458965" cy="5810669"/>
          </a:xfrm>
        </p:grpSpPr>
        <p:pic>
          <p:nvPicPr>
            <p:cNvPr id="9" name="Picture 8">
              <a:extLst>
                <a:ext uri="{FF2B5EF4-FFF2-40B4-BE49-F238E27FC236}">
                  <a16:creationId xmlns:a16="http://schemas.microsoft.com/office/drawing/2014/main" id="{EE0F6EFE-9720-C2A7-E233-4860195063B0}"/>
                </a:ext>
              </a:extLst>
            </p:cNvPr>
            <p:cNvPicPr preferRelativeResize="0">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566" y="31323"/>
              <a:ext cx="5458965" cy="5699193"/>
            </a:xfrm>
            <a:prstGeom prst="rect">
              <a:avLst/>
            </a:prstGeom>
          </p:spPr>
        </p:pic>
        <p:sp>
          <p:nvSpPr>
            <p:cNvPr id="10" name="Text Box 1">
              <a:extLst>
                <a:ext uri="{FF2B5EF4-FFF2-40B4-BE49-F238E27FC236}">
                  <a16:creationId xmlns:a16="http://schemas.microsoft.com/office/drawing/2014/main" id="{E710CF29-E18B-E6C7-6BF9-D4AE3C6EBC64}"/>
                </a:ext>
              </a:extLst>
            </p:cNvPr>
            <p:cNvSpPr txBox="1"/>
            <p:nvPr/>
          </p:nvSpPr>
          <p:spPr>
            <a:xfrm>
              <a:off x="45566" y="5471355"/>
              <a:ext cx="5028612" cy="370637"/>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Ingestion Service gRPC interface and messages</a:t>
              </a:r>
            </a:p>
          </p:txBody>
        </p:sp>
      </p:grpSp>
    </p:spTree>
    <p:extLst>
      <p:ext uri="{BB962C8B-B14F-4D97-AF65-F5344CB8AC3E}">
        <p14:creationId xmlns:p14="http://schemas.microsoft.com/office/powerpoint/2010/main" val="35037193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6C1C1-CACB-CC32-152B-30A03B81A6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8733C-B9EF-5DA5-A87B-9ED144CA831D}"/>
              </a:ext>
            </a:extLst>
          </p:cNvPr>
          <p:cNvSpPr>
            <a:spLocks noGrp="1"/>
          </p:cNvSpPr>
          <p:nvPr>
            <p:ph type="title"/>
          </p:nvPr>
        </p:nvSpPr>
        <p:spPr>
          <a:xfrm>
            <a:off x="218090" y="40393"/>
            <a:ext cx="5877910" cy="1325563"/>
          </a:xfrm>
        </p:spPr>
        <p:txBody>
          <a:bodyPr/>
          <a:lstStyle/>
          <a:p>
            <a:r>
              <a:rPr lang="en-US" dirty="0"/>
              <a:t>Data Platform gRPC API</a:t>
            </a:r>
            <a:br>
              <a:rPr lang="en-US" dirty="0"/>
            </a:br>
            <a:r>
              <a:rPr lang="en-US" sz="2400" dirty="0"/>
              <a:t>Query Service API in </a:t>
            </a:r>
            <a:r>
              <a:rPr lang="en-US" sz="2400" b="1" dirty="0" err="1"/>
              <a:t>query.proto</a:t>
            </a:r>
            <a:endParaRPr lang="en-US" b="1" dirty="0"/>
          </a:p>
        </p:txBody>
      </p:sp>
      <p:sp>
        <p:nvSpPr>
          <p:cNvPr id="3" name="Content Placeholder 2">
            <a:extLst>
              <a:ext uri="{FF2B5EF4-FFF2-40B4-BE49-F238E27FC236}">
                <a16:creationId xmlns:a16="http://schemas.microsoft.com/office/drawing/2014/main" id="{33965035-0C3B-328B-1A53-0B83CEFC0A45}"/>
              </a:ext>
            </a:extLst>
          </p:cNvPr>
          <p:cNvSpPr>
            <a:spLocks noGrp="1"/>
          </p:cNvSpPr>
          <p:nvPr>
            <p:ph idx="1"/>
          </p:nvPr>
        </p:nvSpPr>
        <p:spPr>
          <a:xfrm>
            <a:off x="218090" y="1567552"/>
            <a:ext cx="5641337" cy="2871596"/>
          </a:xfrm>
        </p:spPr>
        <p:txBody>
          <a:bodyPr>
            <a:normAutofit/>
          </a:bodyPr>
          <a:lstStyle/>
          <a:p>
            <a:r>
              <a:rPr lang="en-US" sz="2000" dirty="0"/>
              <a:t>The </a:t>
            </a:r>
            <a:r>
              <a:rPr lang="en-US" sz="2000" b="1" dirty="0" err="1"/>
              <a:t>DpQueryService</a:t>
            </a:r>
            <a:r>
              <a:rPr lang="en-US" sz="2000" dirty="0"/>
              <a:t> interface defines all RPC operations for the Query Service.</a:t>
            </a:r>
          </a:p>
          <a:p>
            <a:pPr lvl="1"/>
            <a:r>
              <a:rPr lang="en-US" sz="1600" dirty="0"/>
              <a:t>Time-series data table request (unary, size limited)</a:t>
            </a:r>
          </a:p>
          <a:p>
            <a:pPr lvl="1"/>
            <a:r>
              <a:rPr lang="en-US" sz="1600" dirty="0"/>
              <a:t>Time-series raw data  request (streaming, unlimited)</a:t>
            </a:r>
          </a:p>
          <a:p>
            <a:pPr lvl="1"/>
            <a:r>
              <a:rPr lang="en-US" sz="1600" dirty="0"/>
              <a:t>Metadata query requests</a:t>
            </a:r>
          </a:p>
          <a:p>
            <a:pPr lvl="1"/>
            <a:endParaRPr lang="en-US" sz="1600" dirty="0"/>
          </a:p>
          <a:p>
            <a:r>
              <a:rPr lang="en-US" sz="2000" dirty="0"/>
              <a:t>Time-series query response</a:t>
            </a:r>
          </a:p>
          <a:p>
            <a:pPr lvl="1"/>
            <a:r>
              <a:rPr lang="en-US" sz="1600" b="1" dirty="0" err="1"/>
              <a:t>QueryDataResponse</a:t>
            </a:r>
            <a:r>
              <a:rPr lang="en-US" sz="1600" dirty="0"/>
              <a:t> – raw “data bucket” messages</a:t>
            </a:r>
          </a:p>
          <a:p>
            <a:pPr lvl="1"/>
            <a:r>
              <a:rPr lang="en-US" sz="1600" b="1" dirty="0" err="1"/>
              <a:t>QueryTableResponse</a:t>
            </a:r>
            <a:r>
              <a:rPr lang="en-US" sz="1600" dirty="0"/>
              <a:t> – tabular format</a:t>
            </a:r>
          </a:p>
          <a:p>
            <a:endParaRPr lang="en-US" sz="2000" dirty="0"/>
          </a:p>
        </p:txBody>
      </p:sp>
      <p:cxnSp>
        <p:nvCxnSpPr>
          <p:cNvPr id="7" name="Straight Connector 6">
            <a:extLst>
              <a:ext uri="{FF2B5EF4-FFF2-40B4-BE49-F238E27FC236}">
                <a16:creationId xmlns:a16="http://schemas.microsoft.com/office/drawing/2014/main" id="{3D47E908-A95A-E147-EB4F-BF53AEDCCA46}"/>
              </a:ext>
            </a:extLst>
          </p:cNvPr>
          <p:cNvCxnSpPr>
            <a:cxnSpLocks/>
          </p:cNvCxnSpPr>
          <p:nvPr/>
        </p:nvCxnSpPr>
        <p:spPr>
          <a:xfrm>
            <a:off x="218090" y="1365955"/>
            <a:ext cx="5531069"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4743AE11-F3FC-CE51-C905-3038A69949A6}"/>
              </a:ext>
            </a:extLst>
          </p:cNvPr>
          <p:cNvPicPr preferRelativeResize="0">
            <a:picLocks noChangeAspect="1"/>
          </p:cNvPicPr>
          <p:nvPr/>
        </p:nvPicPr>
        <p:blipFill>
          <a:blip r:embed="rId2" cstate="print">
            <a:extLst>
              <a:ext uri="{28A0092B-C50C-407E-A947-70E740481C1C}">
                <a14:useLocalDpi xmlns:a14="http://schemas.microsoft.com/office/drawing/2010/main" val="0"/>
              </a:ext>
            </a:extLst>
          </a:blip>
          <a:srcRect/>
          <a:stretch/>
        </p:blipFill>
        <p:spPr>
          <a:xfrm>
            <a:off x="5752397" y="69730"/>
            <a:ext cx="6439604" cy="1608058"/>
          </a:xfrm>
          <a:prstGeom prst="rect">
            <a:avLst/>
          </a:prstGeom>
        </p:spPr>
      </p:pic>
      <p:grpSp>
        <p:nvGrpSpPr>
          <p:cNvPr id="11" name="Group 10">
            <a:extLst>
              <a:ext uri="{FF2B5EF4-FFF2-40B4-BE49-F238E27FC236}">
                <a16:creationId xmlns:a16="http://schemas.microsoft.com/office/drawing/2014/main" id="{684C2FCF-BF00-B4D4-BC48-AA1EDE058A4D}"/>
              </a:ext>
            </a:extLst>
          </p:cNvPr>
          <p:cNvGrpSpPr/>
          <p:nvPr/>
        </p:nvGrpSpPr>
        <p:grpSpPr>
          <a:xfrm>
            <a:off x="6696710" y="1677790"/>
            <a:ext cx="5495290" cy="5180210"/>
            <a:chOff x="0" y="0"/>
            <a:chExt cx="5495290" cy="5181067"/>
          </a:xfrm>
        </p:grpSpPr>
        <p:pic>
          <p:nvPicPr>
            <p:cNvPr id="12" name="Picture 11" descr="A diagram of a data stream&#10;&#10;Description automatically generated">
              <a:extLst>
                <a:ext uri="{FF2B5EF4-FFF2-40B4-BE49-F238E27FC236}">
                  <a16:creationId xmlns:a16="http://schemas.microsoft.com/office/drawing/2014/main" id="{05B6446B-311C-9933-5796-7E06E393D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495290" cy="5001260"/>
            </a:xfrm>
            <a:prstGeom prst="rect">
              <a:avLst/>
            </a:prstGeom>
          </p:spPr>
        </p:pic>
        <p:sp>
          <p:nvSpPr>
            <p:cNvPr id="13" name="Text Box 1">
              <a:extLst>
                <a:ext uri="{FF2B5EF4-FFF2-40B4-BE49-F238E27FC236}">
                  <a16:creationId xmlns:a16="http://schemas.microsoft.com/office/drawing/2014/main" id="{0A786AD3-9667-3DB5-D212-05F902ED2A28}"/>
                </a:ext>
              </a:extLst>
            </p:cNvPr>
            <p:cNvSpPr txBox="1"/>
            <p:nvPr/>
          </p:nvSpPr>
          <p:spPr>
            <a:xfrm>
              <a:off x="0" y="4763576"/>
              <a:ext cx="5495290" cy="417491"/>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Query Service communications framework messages</a:t>
              </a:r>
            </a:p>
          </p:txBody>
        </p:sp>
      </p:grpSp>
      <p:sp>
        <p:nvSpPr>
          <p:cNvPr id="15" name="TextBox 14">
            <a:extLst>
              <a:ext uri="{FF2B5EF4-FFF2-40B4-BE49-F238E27FC236}">
                <a16:creationId xmlns:a16="http://schemas.microsoft.com/office/drawing/2014/main" id="{D19C5041-F7DA-FBB9-28AE-5A97763A4E96}"/>
              </a:ext>
            </a:extLst>
          </p:cNvPr>
          <p:cNvSpPr txBox="1"/>
          <p:nvPr/>
        </p:nvSpPr>
        <p:spPr>
          <a:xfrm>
            <a:off x="6621514" y="1268773"/>
            <a:ext cx="5044971"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Query Service gRPC communications framework interface</a:t>
            </a:r>
          </a:p>
        </p:txBody>
      </p:sp>
      <p:sp>
        <p:nvSpPr>
          <p:cNvPr id="16" name="TextBox 15">
            <a:extLst>
              <a:ext uri="{FF2B5EF4-FFF2-40B4-BE49-F238E27FC236}">
                <a16:creationId xmlns:a16="http://schemas.microsoft.com/office/drawing/2014/main" id="{EB33C98C-C68F-74FD-9736-5A2432FEA910}"/>
              </a:ext>
            </a:extLst>
          </p:cNvPr>
          <p:cNvSpPr txBox="1"/>
          <p:nvPr/>
        </p:nvSpPr>
        <p:spPr>
          <a:xfrm>
            <a:off x="328358" y="4981903"/>
            <a:ext cx="6040911" cy="1477328"/>
          </a:xfrm>
          <a:prstGeom prst="rect">
            <a:avLst/>
          </a:prstGeom>
          <a:solidFill>
            <a:schemeClr val="accent2">
              <a:lumMod val="40000"/>
              <a:lumOff val="60000"/>
            </a:schemeClr>
          </a:solidFill>
        </p:spPr>
        <p:txBody>
          <a:bodyPr wrap="square" rtlCol="0">
            <a:spAutoFit/>
          </a:bodyPr>
          <a:lstStyle/>
          <a:p>
            <a:r>
              <a:rPr lang="en-US" dirty="0"/>
              <a:t>For performance consideration, raw data is available as a streaming operation from the Query Service.</a:t>
            </a:r>
          </a:p>
          <a:p>
            <a:pPr marL="285750" indent="-285750">
              <a:buFont typeface="Arial" panose="020B0604020202020204" pitchFamily="34" charset="0"/>
              <a:buChar char="•"/>
            </a:pPr>
            <a:r>
              <a:rPr lang="en-US" dirty="0"/>
              <a:t>As ”data buckets” associated with MongoDB storage.</a:t>
            </a:r>
          </a:p>
          <a:p>
            <a:pPr marL="285750" indent="-285750">
              <a:buFont typeface="Arial" panose="020B0604020202020204" pitchFamily="34" charset="0"/>
              <a:buChar char="•"/>
            </a:pPr>
            <a:r>
              <a:rPr lang="en-US" dirty="0"/>
              <a:t>Data table assembly done on client platform to offload Query Service processing.</a:t>
            </a:r>
          </a:p>
        </p:txBody>
      </p:sp>
    </p:spTree>
    <p:extLst>
      <p:ext uri="{BB962C8B-B14F-4D97-AF65-F5344CB8AC3E}">
        <p14:creationId xmlns:p14="http://schemas.microsoft.com/office/powerpoint/2010/main" val="35023236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B0E5E-5E97-A406-77EE-1477D7AFDFEE}"/>
              </a:ext>
            </a:extLst>
          </p:cNvPr>
          <p:cNvSpPr>
            <a:spLocks noGrp="1"/>
          </p:cNvSpPr>
          <p:nvPr>
            <p:ph type="title"/>
          </p:nvPr>
        </p:nvSpPr>
        <p:spPr/>
        <p:txBody>
          <a:bodyPr/>
          <a:lstStyle/>
          <a:p>
            <a:r>
              <a:rPr lang="en-US" dirty="0"/>
              <a:t>Data Platform Java API Library</a:t>
            </a:r>
          </a:p>
        </p:txBody>
      </p:sp>
      <p:sp>
        <p:nvSpPr>
          <p:cNvPr id="3" name="Content Placeholder 2">
            <a:extLst>
              <a:ext uri="{FF2B5EF4-FFF2-40B4-BE49-F238E27FC236}">
                <a16:creationId xmlns:a16="http://schemas.microsoft.com/office/drawing/2014/main" id="{16222698-56CF-69D2-D747-2E871BEFCA39}"/>
              </a:ext>
            </a:extLst>
          </p:cNvPr>
          <p:cNvSpPr>
            <a:spLocks noGrp="1"/>
          </p:cNvSpPr>
          <p:nvPr>
            <p:ph idx="1"/>
          </p:nvPr>
        </p:nvSpPr>
        <p:spPr>
          <a:xfrm>
            <a:off x="838200" y="1825625"/>
            <a:ext cx="10515600" cy="4491092"/>
          </a:xfrm>
        </p:spPr>
        <p:txBody>
          <a:bodyPr>
            <a:normAutofit lnSpcReduction="10000"/>
          </a:bodyPr>
          <a:lstStyle/>
          <a:p>
            <a:r>
              <a:rPr lang="en-US" dirty="0"/>
              <a:t>Available at </a:t>
            </a:r>
            <a:r>
              <a:rPr lang="en-US" dirty="0">
                <a:hlinkClick r:id="rId2"/>
              </a:rPr>
              <a:t>https://github.com/osprey-dcs/dp-api-common</a:t>
            </a:r>
            <a:endParaRPr lang="en-US" dirty="0"/>
          </a:p>
          <a:p>
            <a:pPr lvl="1"/>
            <a:r>
              <a:rPr lang="en-US" dirty="0"/>
              <a:t>Soon to be renamed (more appropriately) </a:t>
            </a:r>
            <a:r>
              <a:rPr lang="en-US" b="1" dirty="0" err="1"/>
              <a:t>dp</a:t>
            </a:r>
            <a:r>
              <a:rPr lang="en-US" b="1" dirty="0"/>
              <a:t>-</a:t>
            </a:r>
            <a:r>
              <a:rPr lang="en-US" b="1" dirty="0" err="1"/>
              <a:t>api</a:t>
            </a:r>
            <a:r>
              <a:rPr lang="en-US" b="1" dirty="0"/>
              <a:t>-java</a:t>
            </a:r>
            <a:r>
              <a:rPr lang="en-US" dirty="0"/>
              <a:t>.</a:t>
            </a:r>
          </a:p>
          <a:p>
            <a:pPr lvl="1"/>
            <a:endParaRPr lang="en-US" dirty="0"/>
          </a:p>
          <a:p>
            <a:r>
              <a:rPr lang="en-US" dirty="0"/>
              <a:t>Java API Library communications with the Data </a:t>
            </a:r>
            <a:r>
              <a:rPr lang="en-US"/>
              <a:t>Platform services</a:t>
            </a:r>
            <a:endParaRPr lang="en-US" dirty="0"/>
          </a:p>
          <a:p>
            <a:pPr lvl="1"/>
            <a:r>
              <a:rPr lang="en-US" dirty="0"/>
              <a:t>Install Data Platform and start desired service(s).</a:t>
            </a:r>
          </a:p>
          <a:p>
            <a:pPr lvl="1"/>
            <a:r>
              <a:rPr lang="en-US" dirty="0"/>
              <a:t>Download and install gRPC communications framework </a:t>
            </a:r>
            <a:r>
              <a:rPr lang="en-US" b="1" dirty="0" err="1"/>
              <a:t>dp-grpc</a:t>
            </a:r>
            <a:r>
              <a:rPr lang="en-US" dirty="0"/>
              <a:t>.</a:t>
            </a:r>
          </a:p>
          <a:p>
            <a:pPr lvl="2"/>
            <a:r>
              <a:rPr lang="en-US" dirty="0"/>
              <a:t>Do a Maven install (“</a:t>
            </a:r>
            <a:r>
              <a:rPr lang="en-US" dirty="0" err="1"/>
              <a:t>mvn</a:t>
            </a:r>
            <a:r>
              <a:rPr lang="en-US" dirty="0"/>
              <a:t> install”)</a:t>
            </a:r>
          </a:p>
          <a:p>
            <a:pPr lvl="2"/>
            <a:endParaRPr lang="en-US" dirty="0"/>
          </a:p>
          <a:p>
            <a:pPr lvl="1"/>
            <a:r>
              <a:rPr lang="en-US" dirty="0"/>
              <a:t>Download and install the Java API Library </a:t>
            </a:r>
            <a:r>
              <a:rPr lang="en-US" b="1" dirty="0" err="1"/>
              <a:t>dp</a:t>
            </a:r>
            <a:r>
              <a:rPr lang="en-US" b="1" dirty="0"/>
              <a:t>-</a:t>
            </a:r>
            <a:r>
              <a:rPr lang="en-US" b="1" dirty="0" err="1"/>
              <a:t>api</a:t>
            </a:r>
            <a:r>
              <a:rPr lang="en-US" b="1" dirty="0"/>
              <a:t>-common</a:t>
            </a:r>
            <a:r>
              <a:rPr lang="en-US" dirty="0"/>
              <a:t> (</a:t>
            </a:r>
            <a:r>
              <a:rPr lang="en-US" b="1" dirty="0"/>
              <a:t>java-</a:t>
            </a:r>
            <a:r>
              <a:rPr lang="en-US" b="1" dirty="0" err="1"/>
              <a:t>api</a:t>
            </a:r>
            <a:r>
              <a:rPr lang="en-US" b="1" dirty="0"/>
              <a:t>-java</a:t>
            </a:r>
            <a:r>
              <a:rPr lang="en-US" dirty="0"/>
              <a:t>)</a:t>
            </a:r>
          </a:p>
          <a:p>
            <a:pPr lvl="2"/>
            <a:r>
              <a:rPr lang="en-US" dirty="0"/>
              <a:t>Or build Java API Library into a JAR file in Java class path (“</a:t>
            </a:r>
            <a:r>
              <a:rPr lang="en-US" dirty="0" err="1"/>
              <a:t>mvn</a:t>
            </a:r>
            <a:r>
              <a:rPr lang="en-US" dirty="0"/>
              <a:t> package”).  </a:t>
            </a:r>
          </a:p>
          <a:p>
            <a:pPr lvl="2"/>
            <a:endParaRPr lang="en-US" dirty="0"/>
          </a:p>
          <a:p>
            <a:pPr lvl="1"/>
            <a:r>
              <a:rPr lang="en-US" dirty="0"/>
              <a:t>Library resources are available as Maven dependency or JAR in class path.</a:t>
            </a:r>
          </a:p>
        </p:txBody>
      </p:sp>
      <p:cxnSp>
        <p:nvCxnSpPr>
          <p:cNvPr id="4" name="Straight Connector 3">
            <a:extLst>
              <a:ext uri="{FF2B5EF4-FFF2-40B4-BE49-F238E27FC236}">
                <a16:creationId xmlns:a16="http://schemas.microsoft.com/office/drawing/2014/main" id="{A7BF9FB7-A471-7BC1-D509-7DFDDDCCDE22}"/>
              </a:ext>
            </a:extLst>
          </p:cNvPr>
          <p:cNvCxnSpPr>
            <a:cxnSpLocks/>
          </p:cNvCxnSpPr>
          <p:nvPr/>
        </p:nvCxnSpPr>
        <p:spPr>
          <a:xfrm>
            <a:off x="228600" y="1502590"/>
            <a:ext cx="1079070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4253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204E-8670-519E-1827-CB609C730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3F386-1F30-C44B-E22C-B50A495FEB05}"/>
              </a:ext>
            </a:extLst>
          </p:cNvPr>
          <p:cNvSpPr>
            <a:spLocks noGrp="1"/>
          </p:cNvSpPr>
          <p:nvPr>
            <p:ph type="title"/>
          </p:nvPr>
        </p:nvSpPr>
        <p:spPr>
          <a:xfrm>
            <a:off x="218090" y="40393"/>
            <a:ext cx="5877910" cy="1325563"/>
          </a:xfrm>
        </p:spPr>
        <p:txBody>
          <a:bodyPr/>
          <a:lstStyle/>
          <a:p>
            <a:r>
              <a:rPr lang="en-US" dirty="0"/>
              <a:t>Data Platform Java API</a:t>
            </a:r>
            <a:br>
              <a:rPr lang="en-US" dirty="0"/>
            </a:br>
            <a:r>
              <a:rPr lang="en-US" sz="2400" dirty="0"/>
              <a:t>Ingestion Service API</a:t>
            </a:r>
            <a:endParaRPr lang="en-US" b="1" dirty="0"/>
          </a:p>
        </p:txBody>
      </p:sp>
      <p:sp>
        <p:nvSpPr>
          <p:cNvPr id="3" name="Content Placeholder 2">
            <a:extLst>
              <a:ext uri="{FF2B5EF4-FFF2-40B4-BE49-F238E27FC236}">
                <a16:creationId xmlns:a16="http://schemas.microsoft.com/office/drawing/2014/main" id="{FFB4FC9C-7252-78DD-7E07-9352E24EE3A0}"/>
              </a:ext>
            </a:extLst>
          </p:cNvPr>
          <p:cNvSpPr>
            <a:spLocks noGrp="1"/>
          </p:cNvSpPr>
          <p:nvPr>
            <p:ph idx="1"/>
          </p:nvPr>
        </p:nvSpPr>
        <p:spPr>
          <a:xfrm>
            <a:off x="218090" y="1493979"/>
            <a:ext cx="6319344" cy="3498420"/>
          </a:xfrm>
        </p:spPr>
        <p:txBody>
          <a:bodyPr>
            <a:normAutofit fontScale="92500" lnSpcReduction="20000"/>
          </a:bodyPr>
          <a:lstStyle/>
          <a:p>
            <a:r>
              <a:rPr lang="en-US" sz="2000" dirty="0"/>
              <a:t>Ingestion operations are available through 2 interfaces:</a:t>
            </a:r>
          </a:p>
          <a:p>
            <a:pPr lvl="1"/>
            <a:r>
              <a:rPr lang="en-US" sz="1600" b="1" dirty="0" err="1"/>
              <a:t>IIngestionService</a:t>
            </a:r>
            <a:r>
              <a:rPr lang="en-US" sz="1600" dirty="0"/>
              <a:t> – Unary single-frame ingestion</a:t>
            </a:r>
          </a:p>
          <a:p>
            <a:pPr lvl="1"/>
            <a:r>
              <a:rPr lang="en-US" sz="1600" b="1" dirty="0" err="1"/>
              <a:t>IIngestionStream</a:t>
            </a:r>
            <a:r>
              <a:rPr lang="en-US" sz="1600" dirty="0"/>
              <a:t> – Multi-frame streaming ingestion</a:t>
            </a:r>
          </a:p>
          <a:p>
            <a:pPr lvl="1"/>
            <a:endParaRPr lang="en-US" sz="1600" dirty="0"/>
          </a:p>
          <a:p>
            <a:r>
              <a:rPr lang="en-US" sz="2000" dirty="0"/>
              <a:t>Connection factory </a:t>
            </a:r>
            <a:r>
              <a:rPr lang="en-US" sz="2000" b="1" dirty="0" err="1"/>
              <a:t>DpIngestionApiFactory</a:t>
            </a:r>
            <a:r>
              <a:rPr lang="en-US" sz="2000" dirty="0"/>
              <a:t> provides both interfaces through static methods.</a:t>
            </a:r>
          </a:p>
          <a:p>
            <a:pPr lvl="1"/>
            <a:r>
              <a:rPr lang="en-US" sz="1600" dirty="0"/>
              <a:t>Allows a variety of connection options include default connect().</a:t>
            </a:r>
          </a:p>
          <a:p>
            <a:endParaRPr lang="en-US" sz="2000" dirty="0"/>
          </a:p>
          <a:p>
            <a:r>
              <a:rPr lang="en-US" sz="2000" dirty="0"/>
              <a:t>All ingestion is performed using an </a:t>
            </a:r>
            <a:r>
              <a:rPr lang="en-US" sz="2000" b="1" dirty="0" err="1"/>
              <a:t>IngestionFrame</a:t>
            </a:r>
            <a:r>
              <a:rPr lang="en-US" sz="2000" dirty="0"/>
              <a:t> as the unit of ingestion.</a:t>
            </a:r>
          </a:p>
          <a:p>
            <a:pPr lvl="1"/>
            <a:r>
              <a:rPr lang="en-US" sz="1600" dirty="0"/>
              <a:t>Populated by clients (Data Providers) with time-series data, timestamps, and any metadata.</a:t>
            </a:r>
          </a:p>
          <a:p>
            <a:pPr lvl="1"/>
            <a:r>
              <a:rPr lang="en-US" sz="1600" dirty="0"/>
              <a:t>Analogous to EPICS </a:t>
            </a:r>
            <a:r>
              <a:rPr lang="en-US" sz="1600" dirty="0" err="1"/>
              <a:t>NTTable</a:t>
            </a:r>
            <a:r>
              <a:rPr lang="en-US" sz="1600" dirty="0"/>
              <a:t> type (allows direct conversion).</a:t>
            </a:r>
          </a:p>
          <a:p>
            <a:endParaRPr lang="en-US" sz="2000" dirty="0"/>
          </a:p>
          <a:p>
            <a:pPr lvl="1"/>
            <a:endParaRPr lang="en-US" sz="1600" dirty="0"/>
          </a:p>
        </p:txBody>
      </p:sp>
      <p:cxnSp>
        <p:nvCxnSpPr>
          <p:cNvPr id="7" name="Straight Connector 6">
            <a:extLst>
              <a:ext uri="{FF2B5EF4-FFF2-40B4-BE49-F238E27FC236}">
                <a16:creationId xmlns:a16="http://schemas.microsoft.com/office/drawing/2014/main" id="{A1F3A04E-2316-6239-4F67-B8798A85833D}"/>
              </a:ext>
            </a:extLst>
          </p:cNvPr>
          <p:cNvCxnSpPr>
            <a:cxnSpLocks/>
          </p:cNvCxnSpPr>
          <p:nvPr/>
        </p:nvCxnSpPr>
        <p:spPr>
          <a:xfrm>
            <a:off x="218090" y="1365955"/>
            <a:ext cx="5531069" cy="0"/>
          </a:xfrm>
          <a:prstGeom prst="line">
            <a:avLst/>
          </a:prstGeom>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70A18F4-1B91-1BC5-2D64-E02E05F87DDE}"/>
              </a:ext>
            </a:extLst>
          </p:cNvPr>
          <p:cNvSpPr txBox="1"/>
          <p:nvPr/>
        </p:nvSpPr>
        <p:spPr>
          <a:xfrm>
            <a:off x="419579" y="5192218"/>
            <a:ext cx="6040911" cy="1477328"/>
          </a:xfrm>
          <a:prstGeom prst="rect">
            <a:avLst/>
          </a:prstGeom>
          <a:solidFill>
            <a:schemeClr val="accent2">
              <a:lumMod val="40000"/>
              <a:lumOff val="60000"/>
            </a:schemeClr>
          </a:solidFill>
        </p:spPr>
        <p:txBody>
          <a:bodyPr wrap="square" rtlCol="0">
            <a:spAutoFit/>
          </a:bodyPr>
          <a:lstStyle/>
          <a:p>
            <a:r>
              <a:rPr lang="en-US" dirty="0"/>
              <a:t>All APIs within the Java API Library  are obtained through “connection factories.”  Connect factories provide clients a variety of connection options to the Data Platform services, including the default connection defined in the library configuration file.</a:t>
            </a:r>
          </a:p>
        </p:txBody>
      </p:sp>
      <p:grpSp>
        <p:nvGrpSpPr>
          <p:cNvPr id="4" name="Group 3">
            <a:extLst>
              <a:ext uri="{FF2B5EF4-FFF2-40B4-BE49-F238E27FC236}">
                <a16:creationId xmlns:a16="http://schemas.microsoft.com/office/drawing/2014/main" id="{8907FAF0-1ACB-2667-8FBB-2767D954C6F4}"/>
              </a:ext>
            </a:extLst>
          </p:cNvPr>
          <p:cNvGrpSpPr/>
          <p:nvPr/>
        </p:nvGrpSpPr>
        <p:grpSpPr>
          <a:xfrm>
            <a:off x="6824980" y="23495"/>
            <a:ext cx="5367020" cy="6771593"/>
            <a:chOff x="0" y="99142"/>
            <a:chExt cx="5367020" cy="6673583"/>
          </a:xfrm>
        </p:grpSpPr>
        <p:pic>
          <p:nvPicPr>
            <p:cNvPr id="6" name="Picture 5">
              <a:extLst>
                <a:ext uri="{FF2B5EF4-FFF2-40B4-BE49-F238E27FC236}">
                  <a16:creationId xmlns:a16="http://schemas.microsoft.com/office/drawing/2014/main" id="{1DF50959-2829-206A-E428-944A506DA31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99142"/>
              <a:ext cx="5367020" cy="6549859"/>
            </a:xfrm>
            <a:prstGeom prst="rect">
              <a:avLst/>
            </a:prstGeom>
          </p:spPr>
        </p:pic>
        <p:sp>
          <p:nvSpPr>
            <p:cNvPr id="8" name="Text Box 1">
              <a:extLst>
                <a:ext uri="{FF2B5EF4-FFF2-40B4-BE49-F238E27FC236}">
                  <a16:creationId xmlns:a16="http://schemas.microsoft.com/office/drawing/2014/main" id="{5072572A-F00B-E1BE-90A9-4941549AC170}"/>
                </a:ext>
              </a:extLst>
            </p:cNvPr>
            <p:cNvSpPr txBox="1"/>
            <p:nvPr/>
          </p:nvSpPr>
          <p:spPr>
            <a:xfrm>
              <a:off x="0" y="6361345"/>
              <a:ext cx="5367020" cy="41138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ctr">
                <a:lnSpc>
                  <a:spcPct val="200000"/>
                </a:lnSpc>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Java API Library Ingestion API</a:t>
              </a:r>
            </a:p>
          </p:txBody>
        </p:sp>
      </p:grpSp>
    </p:spTree>
    <p:extLst>
      <p:ext uri="{BB962C8B-B14F-4D97-AF65-F5344CB8AC3E}">
        <p14:creationId xmlns:p14="http://schemas.microsoft.com/office/powerpoint/2010/main" val="29066925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2895A-4552-BFE4-6CDE-9D18648C3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0445A8-6E4A-24FA-08EE-E70D9BF48EC8}"/>
              </a:ext>
            </a:extLst>
          </p:cNvPr>
          <p:cNvSpPr>
            <a:spLocks noGrp="1"/>
          </p:cNvSpPr>
          <p:nvPr>
            <p:ph type="title"/>
          </p:nvPr>
        </p:nvSpPr>
        <p:spPr>
          <a:xfrm>
            <a:off x="218090" y="40393"/>
            <a:ext cx="5877910" cy="1325563"/>
          </a:xfrm>
        </p:spPr>
        <p:txBody>
          <a:bodyPr/>
          <a:lstStyle/>
          <a:p>
            <a:r>
              <a:rPr lang="en-US" dirty="0"/>
              <a:t>Data Platform Java API</a:t>
            </a:r>
            <a:br>
              <a:rPr lang="en-US" dirty="0"/>
            </a:br>
            <a:r>
              <a:rPr lang="en-US" sz="2400" dirty="0"/>
              <a:t>Query Service API</a:t>
            </a:r>
            <a:endParaRPr lang="en-US" b="1" dirty="0"/>
          </a:p>
        </p:txBody>
      </p:sp>
      <p:sp>
        <p:nvSpPr>
          <p:cNvPr id="3" name="Content Placeholder 2">
            <a:extLst>
              <a:ext uri="{FF2B5EF4-FFF2-40B4-BE49-F238E27FC236}">
                <a16:creationId xmlns:a16="http://schemas.microsoft.com/office/drawing/2014/main" id="{982BC35F-A702-A69C-A2E9-0BC790ACFD32}"/>
              </a:ext>
            </a:extLst>
          </p:cNvPr>
          <p:cNvSpPr>
            <a:spLocks noGrp="1"/>
          </p:cNvSpPr>
          <p:nvPr>
            <p:ph idx="1"/>
          </p:nvPr>
        </p:nvSpPr>
        <p:spPr>
          <a:xfrm>
            <a:off x="218090" y="1493979"/>
            <a:ext cx="5404944" cy="4917325"/>
          </a:xfrm>
        </p:spPr>
        <p:txBody>
          <a:bodyPr>
            <a:normAutofit fontScale="92500" lnSpcReduction="10000"/>
          </a:bodyPr>
          <a:lstStyle/>
          <a:p>
            <a:r>
              <a:rPr lang="en-US" sz="2000" dirty="0"/>
              <a:t>Query operations are available through a single interface:</a:t>
            </a:r>
          </a:p>
          <a:p>
            <a:pPr lvl="1"/>
            <a:r>
              <a:rPr lang="en-US" sz="1600" b="1" dirty="0" err="1"/>
              <a:t>IQueryService</a:t>
            </a:r>
            <a:r>
              <a:rPr lang="en-US" sz="1600" dirty="0"/>
              <a:t> – All time-series data requests and metadata requests</a:t>
            </a:r>
          </a:p>
          <a:p>
            <a:pPr lvl="1"/>
            <a:r>
              <a:rPr lang="en-US" sz="1600" dirty="0"/>
              <a:t>Connection factory </a:t>
            </a:r>
            <a:r>
              <a:rPr lang="en-US" sz="1600" b="1" dirty="0" err="1"/>
              <a:t>DpQueryApiFactory</a:t>
            </a:r>
            <a:r>
              <a:rPr lang="en-US" sz="1600" dirty="0"/>
              <a:t> provides interface.</a:t>
            </a:r>
          </a:p>
          <a:p>
            <a:endParaRPr lang="en-US" sz="2000" dirty="0"/>
          </a:p>
          <a:p>
            <a:r>
              <a:rPr lang="en-US" sz="2000" dirty="0"/>
              <a:t>Time-series data requests</a:t>
            </a:r>
          </a:p>
          <a:p>
            <a:pPr lvl="1"/>
            <a:r>
              <a:rPr lang="en-US" sz="1600" dirty="0"/>
              <a:t>Request builder </a:t>
            </a:r>
            <a:r>
              <a:rPr lang="en-US" sz="1600" b="1" dirty="0" err="1"/>
              <a:t>DpDataRequest</a:t>
            </a:r>
            <a:r>
              <a:rPr lang="en-US" sz="1600" dirty="0"/>
              <a:t> class used to create request (not shown).</a:t>
            </a:r>
          </a:p>
          <a:p>
            <a:pPr lvl="1"/>
            <a:r>
              <a:rPr lang="en-US" sz="1600" dirty="0"/>
              <a:t> Data returned as data tables (interface </a:t>
            </a:r>
            <a:r>
              <a:rPr lang="en-US" sz="1600" b="1" dirty="0" err="1"/>
              <a:t>IDataTable</a:t>
            </a:r>
            <a:r>
              <a:rPr lang="en-US" sz="1600" dirty="0"/>
              <a:t>)</a:t>
            </a:r>
          </a:p>
          <a:p>
            <a:pPr lvl="1"/>
            <a:r>
              <a:rPr lang="en-US" sz="1600" dirty="0"/>
              <a:t>Raw data (i.e., “data buckets”) from Query Service is assembled into tables on client platform within library.</a:t>
            </a:r>
          </a:p>
          <a:p>
            <a:pPr lvl="1"/>
            <a:r>
              <a:rPr lang="en-US" sz="1600" dirty="0"/>
              <a:t>Low-level </a:t>
            </a:r>
            <a:r>
              <a:rPr lang="en-US" sz="1600" b="1" dirty="0" err="1"/>
              <a:t>DpQueryStreamBuffer</a:t>
            </a:r>
            <a:r>
              <a:rPr lang="en-US" sz="1600" dirty="0"/>
              <a:t> also available.</a:t>
            </a:r>
          </a:p>
          <a:p>
            <a:pPr lvl="1"/>
            <a:endParaRPr lang="en-US" sz="1600" dirty="0"/>
          </a:p>
          <a:p>
            <a:r>
              <a:rPr lang="en-US" sz="1900" dirty="0"/>
              <a:t>Metadata Requests </a:t>
            </a:r>
            <a:br>
              <a:rPr lang="en-US" sz="1900" dirty="0"/>
            </a:br>
            <a:r>
              <a:rPr lang="en-US" sz="1900" dirty="0"/>
              <a:t>(only “PV requests” currently available)</a:t>
            </a:r>
          </a:p>
          <a:p>
            <a:pPr lvl="1"/>
            <a:r>
              <a:rPr lang="en-US" sz="1600" dirty="0"/>
              <a:t>Returned as metadata records specific to the metadata type.</a:t>
            </a:r>
          </a:p>
          <a:p>
            <a:endParaRPr lang="en-US" sz="2000" dirty="0"/>
          </a:p>
          <a:p>
            <a:pPr lvl="1"/>
            <a:endParaRPr lang="en-US" sz="1600" dirty="0"/>
          </a:p>
        </p:txBody>
      </p:sp>
      <p:cxnSp>
        <p:nvCxnSpPr>
          <p:cNvPr id="7" name="Straight Connector 6">
            <a:extLst>
              <a:ext uri="{FF2B5EF4-FFF2-40B4-BE49-F238E27FC236}">
                <a16:creationId xmlns:a16="http://schemas.microsoft.com/office/drawing/2014/main" id="{2F5C4E8F-7026-8F71-B5D8-FC89A561BA5D}"/>
              </a:ext>
            </a:extLst>
          </p:cNvPr>
          <p:cNvCxnSpPr>
            <a:cxnSpLocks/>
          </p:cNvCxnSpPr>
          <p:nvPr/>
        </p:nvCxnSpPr>
        <p:spPr>
          <a:xfrm>
            <a:off x="218090" y="1365955"/>
            <a:ext cx="5531069"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BCBDF7C5-7639-21DE-26AD-09159E74D2F9}"/>
              </a:ext>
            </a:extLst>
          </p:cNvPr>
          <p:cNvGrpSpPr/>
          <p:nvPr/>
        </p:nvGrpSpPr>
        <p:grpSpPr>
          <a:xfrm>
            <a:off x="5598986" y="1649392"/>
            <a:ext cx="6593014" cy="4898549"/>
            <a:chOff x="0" y="202696"/>
            <a:chExt cx="5760718" cy="4280682"/>
          </a:xfrm>
        </p:grpSpPr>
        <p:pic>
          <p:nvPicPr>
            <p:cNvPr id="9" name="Picture 8">
              <a:extLst>
                <a:ext uri="{FF2B5EF4-FFF2-40B4-BE49-F238E27FC236}">
                  <a16:creationId xmlns:a16="http://schemas.microsoft.com/office/drawing/2014/main" id="{03B5607E-F16A-8645-95BA-3122533F10DB}"/>
                </a:ext>
              </a:extLst>
            </p:cNvPr>
            <p:cNvPicPr preferRelativeResize="0">
              <a:picLocks noChangeAspect="1"/>
            </p:cNvPicPr>
            <p:nvPr/>
          </p:nvPicPr>
          <p:blipFill>
            <a:blip r:embed="rId2" cstate="print">
              <a:extLst>
                <a:ext uri="{28A0092B-C50C-407E-A947-70E740481C1C}">
                  <a14:useLocalDpi xmlns:a14="http://schemas.microsoft.com/office/drawing/2010/main" val="0"/>
                </a:ext>
              </a:extLst>
            </a:blip>
            <a:srcRect/>
            <a:stretch/>
          </p:blipFill>
          <p:spPr>
            <a:xfrm>
              <a:off x="1" y="202696"/>
              <a:ext cx="5760717" cy="4086902"/>
            </a:xfrm>
            <a:prstGeom prst="rect">
              <a:avLst/>
            </a:prstGeom>
          </p:spPr>
        </p:pic>
        <p:sp>
          <p:nvSpPr>
            <p:cNvPr id="10" name="Text Box 1">
              <a:extLst>
                <a:ext uri="{FF2B5EF4-FFF2-40B4-BE49-F238E27FC236}">
                  <a16:creationId xmlns:a16="http://schemas.microsoft.com/office/drawing/2014/main" id="{395C98A3-1584-D20C-0674-BE3927014C4D}"/>
                </a:ext>
              </a:extLst>
            </p:cNvPr>
            <p:cNvSpPr txBox="1"/>
            <p:nvPr/>
          </p:nvSpPr>
          <p:spPr>
            <a:xfrm>
              <a:off x="0" y="4065905"/>
              <a:ext cx="5486400" cy="417473"/>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lgn="ctr">
                <a:lnSpc>
                  <a:spcPct val="200000"/>
                </a:lnSpc>
                <a:spcAft>
                  <a:spcPts val="1000"/>
                </a:spcAft>
              </a:pPr>
              <a:r>
                <a:rPr lang="en-US" sz="1600" kern="1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Java API Library Query Service interface</a:t>
              </a:r>
            </a:p>
          </p:txBody>
        </p:sp>
      </p:grpSp>
    </p:spTree>
    <p:extLst>
      <p:ext uri="{BB962C8B-B14F-4D97-AF65-F5344CB8AC3E}">
        <p14:creationId xmlns:p14="http://schemas.microsoft.com/office/powerpoint/2010/main" val="2873871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580A6-5228-20A9-ACCB-19B890A5E0FA}"/>
              </a:ext>
            </a:extLst>
          </p:cNvPr>
          <p:cNvSpPr>
            <a:spLocks noGrp="1"/>
          </p:cNvSpPr>
          <p:nvPr>
            <p:ph type="title"/>
          </p:nvPr>
        </p:nvSpPr>
        <p:spPr>
          <a:xfrm>
            <a:off x="503709" y="15510"/>
            <a:ext cx="10515600" cy="1325563"/>
          </a:xfrm>
        </p:spPr>
        <p:txBody>
          <a:bodyPr/>
          <a:lstStyle/>
          <a:p>
            <a:r>
              <a:rPr lang="en-US" dirty="0"/>
              <a:t>Summary</a:t>
            </a:r>
          </a:p>
        </p:txBody>
      </p:sp>
      <p:sp>
        <p:nvSpPr>
          <p:cNvPr id="3" name="Content Placeholder 2">
            <a:extLst>
              <a:ext uri="{FF2B5EF4-FFF2-40B4-BE49-F238E27FC236}">
                <a16:creationId xmlns:a16="http://schemas.microsoft.com/office/drawing/2014/main" id="{FCAA9DAE-EDF2-859E-3432-33C1C5103219}"/>
              </a:ext>
            </a:extLst>
          </p:cNvPr>
          <p:cNvSpPr>
            <a:spLocks noGrp="1"/>
          </p:cNvSpPr>
          <p:nvPr>
            <p:ph idx="1"/>
          </p:nvPr>
        </p:nvSpPr>
        <p:spPr>
          <a:xfrm>
            <a:off x="503709" y="1382443"/>
            <a:ext cx="10515600" cy="4976316"/>
          </a:xfrm>
        </p:spPr>
        <p:txBody>
          <a:bodyPr>
            <a:normAutofit fontScale="77500" lnSpcReduction="20000"/>
          </a:bodyPr>
          <a:lstStyle/>
          <a:p>
            <a:r>
              <a:rPr lang="en-US" dirty="0"/>
              <a:t>Aggregator system (front end) </a:t>
            </a:r>
          </a:p>
          <a:p>
            <a:pPr lvl="1"/>
            <a:r>
              <a:rPr lang="en-US" dirty="0"/>
              <a:t>Hardware facing </a:t>
            </a:r>
          </a:p>
          <a:p>
            <a:pPr lvl="1"/>
            <a:r>
              <a:rPr lang="en-US" dirty="0"/>
              <a:t>Requires site-specific installation</a:t>
            </a:r>
          </a:p>
          <a:p>
            <a:pPr lvl="1"/>
            <a:endParaRPr lang="en-US" dirty="0"/>
          </a:p>
          <a:p>
            <a:r>
              <a:rPr lang="en-US" dirty="0"/>
              <a:t>Data Platform </a:t>
            </a:r>
          </a:p>
          <a:p>
            <a:pPr lvl="1"/>
            <a:r>
              <a:rPr lang="en-US" dirty="0"/>
              <a:t>Independent system for data management, provenance, and processing.</a:t>
            </a:r>
          </a:p>
          <a:p>
            <a:pPr lvl="1"/>
            <a:r>
              <a:rPr lang="en-US" dirty="0"/>
              <a:t>gRPC communication framework for direct communication.</a:t>
            </a:r>
          </a:p>
          <a:p>
            <a:pPr lvl="1"/>
            <a:r>
              <a:rPr lang="en-US" dirty="0"/>
              <a:t>Building programming language API libraries for high-level communication.</a:t>
            </a:r>
          </a:p>
          <a:p>
            <a:pPr lvl="1"/>
            <a:endParaRPr lang="en-US" dirty="0"/>
          </a:p>
          <a:p>
            <a:r>
              <a:rPr lang="en-US" dirty="0"/>
              <a:t>Web Application</a:t>
            </a:r>
          </a:p>
          <a:p>
            <a:pPr lvl="1"/>
            <a:r>
              <a:rPr lang="en-US" dirty="0"/>
              <a:t>Provides remove users a subset of MLDP archive interactions using a standard internet web browser.</a:t>
            </a:r>
          </a:p>
          <a:p>
            <a:pPr lvl="1"/>
            <a:endParaRPr lang="en-US" dirty="0"/>
          </a:p>
          <a:p>
            <a:r>
              <a:rPr lang="en-US" dirty="0"/>
              <a:t>Project Status</a:t>
            </a:r>
          </a:p>
          <a:p>
            <a:pPr lvl="1"/>
            <a:r>
              <a:rPr lang="en-US" dirty="0"/>
              <a:t>Building calculations support for Annotation Service.</a:t>
            </a:r>
          </a:p>
          <a:p>
            <a:pPr lvl="1"/>
            <a:r>
              <a:rPr lang="en-US" dirty="0"/>
              <a:t>Initial development of Ingestion Stream Service and plugin framework.</a:t>
            </a:r>
          </a:p>
          <a:p>
            <a:pPr lvl="1"/>
            <a:r>
              <a:rPr lang="en-US" dirty="0"/>
              <a:t>Advanced ”data simulator” constructed for load testing.</a:t>
            </a:r>
          </a:p>
        </p:txBody>
      </p:sp>
      <p:cxnSp>
        <p:nvCxnSpPr>
          <p:cNvPr id="4" name="Straight Connector 3">
            <a:extLst>
              <a:ext uri="{FF2B5EF4-FFF2-40B4-BE49-F238E27FC236}">
                <a16:creationId xmlns:a16="http://schemas.microsoft.com/office/drawing/2014/main" id="{68409900-9EBF-AFB6-7249-AD6C615E4719}"/>
              </a:ext>
            </a:extLst>
          </p:cNvPr>
          <p:cNvCxnSpPr>
            <a:cxnSpLocks/>
          </p:cNvCxnSpPr>
          <p:nvPr/>
        </p:nvCxnSpPr>
        <p:spPr>
          <a:xfrm>
            <a:off x="228600" y="1124219"/>
            <a:ext cx="1079070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8857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CF48C-99A6-F8E5-25F6-29A255B808B7}"/>
              </a:ext>
            </a:extLst>
          </p:cNvPr>
          <p:cNvSpPr>
            <a:spLocks noGrp="1"/>
          </p:cNvSpPr>
          <p:nvPr>
            <p:ph type="title"/>
          </p:nvPr>
        </p:nvSpPr>
        <p:spPr/>
        <p:txBody>
          <a:bodyPr/>
          <a:lstStyle/>
          <a:p>
            <a:r>
              <a:rPr lang="en-US" dirty="0"/>
              <a:t>DAQ Software Architecture in Detail</a:t>
            </a:r>
          </a:p>
        </p:txBody>
      </p:sp>
      <p:pic>
        <p:nvPicPr>
          <p:cNvPr id="6" name="Content Placeholder 5" descr="A diagram of a computer&#10;&#10;AI-generated content may be incorrect.">
            <a:extLst>
              <a:ext uri="{FF2B5EF4-FFF2-40B4-BE49-F238E27FC236}">
                <a16:creationId xmlns:a16="http://schemas.microsoft.com/office/drawing/2014/main" id="{391F0F59-5FB7-D4EF-0F5A-D7A3BF3520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70317"/>
            <a:ext cx="12080523" cy="5587683"/>
          </a:xfrm>
        </p:spPr>
      </p:pic>
      <p:sp>
        <p:nvSpPr>
          <p:cNvPr id="4" name="AutoShape 2">
            <a:extLst>
              <a:ext uri="{FF2B5EF4-FFF2-40B4-BE49-F238E27FC236}">
                <a16:creationId xmlns:a16="http://schemas.microsoft.com/office/drawing/2014/main" id="{3A484090-1EBA-576F-9A3C-FB77AF30178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96640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B68B-C124-4A6D-CBC2-8211BE19E0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7B2C80-3CAA-7049-F0E1-CC85C6D37283}"/>
              </a:ext>
            </a:extLst>
          </p:cNvPr>
          <p:cNvSpPr>
            <a:spLocks noGrp="1"/>
          </p:cNvSpPr>
          <p:nvPr>
            <p:ph type="title"/>
          </p:nvPr>
        </p:nvSpPr>
        <p:spPr/>
        <p:txBody>
          <a:bodyPr/>
          <a:lstStyle/>
          <a:p>
            <a:pPr algn="ctr"/>
            <a:r>
              <a:rPr lang="en-US" dirty="0"/>
              <a:t>Machine Learning / Artificial Intelligence</a:t>
            </a:r>
            <a:br>
              <a:rPr lang="en-US" dirty="0"/>
            </a:br>
            <a:r>
              <a:rPr lang="en-US" dirty="0"/>
              <a:t>Work shop in 2015 – Greg White</a:t>
            </a:r>
          </a:p>
        </p:txBody>
      </p:sp>
      <p:sp>
        <p:nvSpPr>
          <p:cNvPr id="3" name="Content Placeholder 2">
            <a:extLst>
              <a:ext uri="{FF2B5EF4-FFF2-40B4-BE49-F238E27FC236}">
                <a16:creationId xmlns:a16="http://schemas.microsoft.com/office/drawing/2014/main" id="{8DA4194B-89CB-21DC-66B4-EF08FE3B710A}"/>
              </a:ext>
            </a:extLst>
          </p:cNvPr>
          <p:cNvSpPr>
            <a:spLocks noGrp="1"/>
          </p:cNvSpPr>
          <p:nvPr>
            <p:ph idx="1"/>
          </p:nvPr>
        </p:nvSpPr>
        <p:spPr/>
        <p:txBody>
          <a:bodyPr>
            <a:normAutofit lnSpcReduction="10000"/>
          </a:bodyPr>
          <a:lstStyle/>
          <a:p>
            <a:r>
              <a:rPr lang="en-US" dirty="0"/>
              <a:t>All beam related data at 1 kHz – continuously</a:t>
            </a:r>
          </a:p>
          <a:p>
            <a:pPr lvl="1"/>
            <a:r>
              <a:rPr lang="en-US" dirty="0"/>
              <a:t>300 BPMs</a:t>
            </a:r>
          </a:p>
          <a:p>
            <a:pPr lvl="1"/>
            <a:r>
              <a:rPr lang="en-US" dirty="0"/>
              <a:t>1000 Power Supplies</a:t>
            </a:r>
          </a:p>
          <a:p>
            <a:pPr lvl="1"/>
            <a:r>
              <a:rPr lang="en-US" dirty="0"/>
              <a:t>98 RF Amplifiers</a:t>
            </a:r>
          </a:p>
          <a:p>
            <a:r>
              <a:rPr lang="en-US" dirty="0"/>
              <a:t>Beamlines - DAQ</a:t>
            </a:r>
          </a:p>
          <a:p>
            <a:pPr lvl="1"/>
            <a:r>
              <a:rPr lang="en-US" dirty="0"/>
              <a:t>8 </a:t>
            </a:r>
            <a:r>
              <a:rPr lang="en-US" dirty="0" err="1"/>
              <a:t>MPps</a:t>
            </a:r>
            <a:r>
              <a:rPr lang="en-US" dirty="0"/>
              <a:t> Eiger Detectors</a:t>
            </a:r>
          </a:p>
          <a:p>
            <a:pPr lvl="1"/>
            <a:r>
              <a:rPr lang="en-US" dirty="0"/>
              <a:t>Dozens of independent variables</a:t>
            </a:r>
          </a:p>
          <a:p>
            <a:pPr lvl="1"/>
            <a:r>
              <a:rPr lang="en-US" dirty="0"/>
              <a:t>Track provenance form </a:t>
            </a:r>
            <a:r>
              <a:rPr lang="en-US" dirty="0" err="1"/>
              <a:t>raq</a:t>
            </a:r>
            <a:r>
              <a:rPr lang="en-US" dirty="0"/>
              <a:t> detector data through publication</a:t>
            </a:r>
          </a:p>
          <a:p>
            <a:r>
              <a:rPr lang="en-US" dirty="0"/>
              <a:t>SBIR Grant – </a:t>
            </a:r>
          </a:p>
          <a:p>
            <a:pPr lvl="1"/>
            <a:r>
              <a:rPr lang="en-US" dirty="0"/>
              <a:t>Phase 1 demonstration data aggregation</a:t>
            </a:r>
          </a:p>
          <a:p>
            <a:pPr lvl="1"/>
            <a:r>
              <a:rPr lang="en-US" dirty="0"/>
              <a:t>Phase 2 develop a Data Management Platform</a:t>
            </a:r>
          </a:p>
          <a:p>
            <a:pPr marL="457200" lvl="1" indent="0">
              <a:buNone/>
            </a:pPr>
            <a:endParaRPr lang="en-US" dirty="0"/>
          </a:p>
          <a:p>
            <a:pPr lvl="1"/>
            <a:endParaRPr lang="en-US" dirty="0"/>
          </a:p>
        </p:txBody>
      </p:sp>
    </p:spTree>
    <p:extLst>
      <p:ext uri="{BB962C8B-B14F-4D97-AF65-F5344CB8AC3E}">
        <p14:creationId xmlns:p14="http://schemas.microsoft.com/office/powerpoint/2010/main" val="3742336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C66D7-2A52-FD88-3388-FA473805794B}"/>
              </a:ext>
            </a:extLst>
          </p:cNvPr>
          <p:cNvSpPr>
            <a:spLocks noGrp="1"/>
          </p:cNvSpPr>
          <p:nvPr>
            <p:ph type="title"/>
          </p:nvPr>
        </p:nvSpPr>
        <p:spPr/>
        <p:txBody>
          <a:bodyPr/>
          <a:lstStyle/>
          <a:p>
            <a:r>
              <a:rPr lang="en-US" dirty="0"/>
              <a:t>Prototype LCLS I – Data Aggregation – 2018 </a:t>
            </a:r>
          </a:p>
        </p:txBody>
      </p:sp>
      <p:pic>
        <p:nvPicPr>
          <p:cNvPr id="4" name="Picture 3" descr="Graphical user interface&#10;&#10;Description automatically generated with medium confidence">
            <a:extLst>
              <a:ext uri="{FF2B5EF4-FFF2-40B4-BE49-F238E27FC236}">
                <a16:creationId xmlns:a16="http://schemas.microsoft.com/office/drawing/2014/main" id="{B78BD4BA-B980-B582-BC79-02BABF883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840" y="1334362"/>
            <a:ext cx="8330784" cy="4985793"/>
          </a:xfrm>
          <a:prstGeom prst="rect">
            <a:avLst/>
          </a:prstGeom>
        </p:spPr>
      </p:pic>
      <p:sp>
        <p:nvSpPr>
          <p:cNvPr id="5" name="TextBox 4">
            <a:extLst>
              <a:ext uri="{FF2B5EF4-FFF2-40B4-BE49-F238E27FC236}">
                <a16:creationId xmlns:a16="http://schemas.microsoft.com/office/drawing/2014/main" id="{CC80ED78-272C-A39F-99EC-74BC7190EF43}"/>
              </a:ext>
            </a:extLst>
          </p:cNvPr>
          <p:cNvSpPr txBox="1"/>
          <p:nvPr/>
        </p:nvSpPr>
        <p:spPr>
          <a:xfrm>
            <a:off x="8971280" y="1426601"/>
            <a:ext cx="3028137" cy="4801314"/>
          </a:xfrm>
          <a:prstGeom prst="rect">
            <a:avLst/>
          </a:prstGeom>
          <a:noFill/>
        </p:spPr>
        <p:txBody>
          <a:bodyPr wrap="none" rtlCol="0">
            <a:spAutoFit/>
          </a:bodyPr>
          <a:lstStyle/>
          <a:p>
            <a:r>
              <a:rPr lang="en-US" dirty="0"/>
              <a:t>Data Collection</a:t>
            </a:r>
          </a:p>
          <a:p>
            <a:r>
              <a:rPr lang="en-US" dirty="0"/>
              <a:t>2k Beam Position Monitors</a:t>
            </a:r>
          </a:p>
          <a:p>
            <a:endParaRPr lang="en-US" dirty="0"/>
          </a:p>
          <a:p>
            <a:r>
              <a:rPr lang="en-US" dirty="0"/>
              <a:t>Each BPM with 3 PVs X, Y, Sum</a:t>
            </a:r>
          </a:p>
          <a:p>
            <a:endParaRPr lang="en-US" dirty="0"/>
          </a:p>
          <a:p>
            <a:endParaRPr lang="en-US" dirty="0"/>
          </a:p>
          <a:p>
            <a:endParaRPr lang="en-US" dirty="0"/>
          </a:p>
          <a:p>
            <a:endParaRPr lang="en-US" dirty="0"/>
          </a:p>
          <a:p>
            <a:endParaRPr lang="en-US" dirty="0"/>
          </a:p>
          <a:p>
            <a:r>
              <a:rPr lang="en-US" dirty="0"/>
              <a:t>Collected to a client</a:t>
            </a:r>
          </a:p>
          <a:p>
            <a:r>
              <a:rPr lang="en-US" dirty="0"/>
              <a:t>Aggregating the data into an</a:t>
            </a:r>
          </a:p>
          <a:p>
            <a:r>
              <a:rPr lang="en-US" dirty="0" err="1"/>
              <a:t>NT_Table</a:t>
            </a:r>
            <a:endParaRPr lang="en-US" dirty="0"/>
          </a:p>
          <a:p>
            <a:endParaRPr lang="en-US" dirty="0"/>
          </a:p>
          <a:p>
            <a:endParaRPr lang="en-US" dirty="0"/>
          </a:p>
          <a:p>
            <a:endParaRPr lang="en-US" dirty="0"/>
          </a:p>
          <a:p>
            <a:endParaRPr lang="en-US" dirty="0"/>
          </a:p>
          <a:p>
            <a:r>
              <a:rPr lang="en-US" dirty="0"/>
              <a:t>Written to an HDF5 file</a:t>
            </a:r>
          </a:p>
        </p:txBody>
      </p:sp>
      <p:sp>
        <p:nvSpPr>
          <p:cNvPr id="6" name="TextBox 5">
            <a:extLst>
              <a:ext uri="{FF2B5EF4-FFF2-40B4-BE49-F238E27FC236}">
                <a16:creationId xmlns:a16="http://schemas.microsoft.com/office/drawing/2014/main" id="{E4078B5E-3CDB-8D5F-A408-4F94100F2F2A}"/>
              </a:ext>
            </a:extLst>
          </p:cNvPr>
          <p:cNvSpPr txBox="1"/>
          <p:nvPr/>
        </p:nvSpPr>
        <p:spPr>
          <a:xfrm>
            <a:off x="6353137" y="3315454"/>
            <a:ext cx="3793731" cy="369332"/>
          </a:xfrm>
          <a:prstGeom prst="rect">
            <a:avLst/>
          </a:prstGeom>
          <a:noFill/>
        </p:spPr>
        <p:txBody>
          <a:bodyPr wrap="none" rtlCol="0">
            <a:spAutoFit/>
          </a:bodyPr>
          <a:lstStyle/>
          <a:p>
            <a:r>
              <a:rPr lang="en-US" b="1" dirty="0">
                <a:solidFill>
                  <a:srgbClr val="FF0000"/>
                </a:solidFill>
              </a:rPr>
              <a:t>Limited by packet collection to 320 Hz</a:t>
            </a:r>
          </a:p>
        </p:txBody>
      </p:sp>
    </p:spTree>
    <p:extLst>
      <p:ext uri="{BB962C8B-B14F-4D97-AF65-F5344CB8AC3E}">
        <p14:creationId xmlns:p14="http://schemas.microsoft.com/office/powerpoint/2010/main" val="3085930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C66D7-2A52-FD88-3388-FA473805794B}"/>
              </a:ext>
            </a:extLst>
          </p:cNvPr>
          <p:cNvSpPr>
            <a:spLocks noGrp="1"/>
          </p:cNvSpPr>
          <p:nvPr>
            <p:ph type="title"/>
          </p:nvPr>
        </p:nvSpPr>
        <p:spPr/>
        <p:txBody>
          <a:bodyPr/>
          <a:lstStyle/>
          <a:p>
            <a:r>
              <a:rPr lang="en-US" dirty="0"/>
              <a:t>Phase 1 LCLS II – Data Aggregation - 2022</a:t>
            </a:r>
          </a:p>
        </p:txBody>
      </p:sp>
      <p:sp>
        <p:nvSpPr>
          <p:cNvPr id="5" name="TextBox 4">
            <a:extLst>
              <a:ext uri="{FF2B5EF4-FFF2-40B4-BE49-F238E27FC236}">
                <a16:creationId xmlns:a16="http://schemas.microsoft.com/office/drawing/2014/main" id="{CC80ED78-272C-A39F-99EC-74BC7190EF43}"/>
              </a:ext>
            </a:extLst>
          </p:cNvPr>
          <p:cNvSpPr txBox="1"/>
          <p:nvPr/>
        </p:nvSpPr>
        <p:spPr>
          <a:xfrm>
            <a:off x="8971280" y="1426601"/>
            <a:ext cx="2961003" cy="4801314"/>
          </a:xfrm>
          <a:prstGeom prst="rect">
            <a:avLst/>
          </a:prstGeom>
          <a:noFill/>
        </p:spPr>
        <p:txBody>
          <a:bodyPr wrap="none" rtlCol="0">
            <a:spAutoFit/>
          </a:bodyPr>
          <a:lstStyle/>
          <a:p>
            <a:r>
              <a:rPr lang="en-US" dirty="0"/>
              <a:t>Data Collection</a:t>
            </a:r>
          </a:p>
          <a:p>
            <a:r>
              <a:rPr lang="en-US" dirty="0"/>
              <a:t>2k Beam Position Monitors</a:t>
            </a:r>
          </a:p>
          <a:p>
            <a:endParaRPr lang="en-US" dirty="0"/>
          </a:p>
          <a:p>
            <a:r>
              <a:rPr lang="en-US" dirty="0">
                <a:solidFill>
                  <a:srgbClr val="FF0000"/>
                </a:solidFill>
              </a:rPr>
              <a:t>Each IOC collects BPM data</a:t>
            </a:r>
          </a:p>
          <a:p>
            <a:r>
              <a:rPr lang="en-US" dirty="0">
                <a:solidFill>
                  <a:srgbClr val="FF0000"/>
                </a:solidFill>
              </a:rPr>
              <a:t>Into a table at 1 kHz</a:t>
            </a:r>
          </a:p>
          <a:p>
            <a:endParaRPr lang="en-US" dirty="0"/>
          </a:p>
          <a:p>
            <a:endParaRPr lang="en-US" dirty="0"/>
          </a:p>
          <a:p>
            <a:endParaRPr lang="en-US" dirty="0"/>
          </a:p>
          <a:p>
            <a:endParaRPr lang="en-US" dirty="0"/>
          </a:p>
          <a:p>
            <a:endParaRPr lang="en-US" dirty="0"/>
          </a:p>
          <a:p>
            <a:r>
              <a:rPr lang="en-US" dirty="0">
                <a:solidFill>
                  <a:srgbClr val="FF0000"/>
                </a:solidFill>
              </a:rPr>
              <a:t>Tables are collected and</a:t>
            </a:r>
          </a:p>
          <a:p>
            <a:r>
              <a:rPr lang="en-US" dirty="0">
                <a:solidFill>
                  <a:srgbClr val="FF0000"/>
                </a:solidFill>
              </a:rPr>
              <a:t>Merged at 1 Hz</a:t>
            </a:r>
          </a:p>
          <a:p>
            <a:endParaRPr lang="en-US" dirty="0"/>
          </a:p>
          <a:p>
            <a:endParaRPr lang="en-US" dirty="0"/>
          </a:p>
          <a:p>
            <a:endParaRPr lang="en-US" dirty="0"/>
          </a:p>
          <a:p>
            <a:endParaRPr lang="en-US" dirty="0"/>
          </a:p>
          <a:p>
            <a:r>
              <a:rPr lang="en-US" dirty="0"/>
              <a:t>Written to an HDF5 file</a:t>
            </a:r>
          </a:p>
        </p:txBody>
      </p:sp>
      <p:pic>
        <p:nvPicPr>
          <p:cNvPr id="7" name="Picture 6" descr="Graphical user interface, application, calendar&#10;&#10;Description automatically generated">
            <a:extLst>
              <a:ext uri="{FF2B5EF4-FFF2-40B4-BE49-F238E27FC236}">
                <a16:creationId xmlns:a16="http://schemas.microsoft.com/office/drawing/2014/main" id="{27D7629B-2E58-67D8-ADB5-A068C4AE9E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26596"/>
            <a:ext cx="8870074" cy="5265411"/>
          </a:xfrm>
          <a:prstGeom prst="rect">
            <a:avLst/>
          </a:prstGeom>
        </p:spPr>
      </p:pic>
    </p:spTree>
    <p:extLst>
      <p:ext uri="{BB962C8B-B14F-4D97-AF65-F5344CB8AC3E}">
        <p14:creationId xmlns:p14="http://schemas.microsoft.com/office/powerpoint/2010/main" val="4027405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5CC30-991C-9788-15A0-25296651ECBF}"/>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318E6F0-28D6-B0A1-5828-FCD41B4BF591}"/>
              </a:ext>
            </a:extLst>
          </p:cNvPr>
          <p:cNvCxnSpPr>
            <a:cxnSpLocks/>
          </p:cNvCxnSpPr>
          <p:nvPr/>
        </p:nvCxnSpPr>
        <p:spPr>
          <a:xfrm flipH="1">
            <a:off x="638978" y="2511303"/>
            <a:ext cx="11259239" cy="0"/>
          </a:xfrm>
          <a:prstGeom prst="line">
            <a:avLst/>
          </a:prstGeom>
          <a:ln w="190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575256E-588A-6D81-8421-BCFB8638DA9C}"/>
              </a:ext>
            </a:extLst>
          </p:cNvPr>
          <p:cNvSpPr txBox="1"/>
          <p:nvPr/>
        </p:nvSpPr>
        <p:spPr>
          <a:xfrm>
            <a:off x="7795362" y="2467235"/>
            <a:ext cx="4510402" cy="369332"/>
          </a:xfrm>
          <a:prstGeom prst="rect">
            <a:avLst/>
          </a:prstGeom>
          <a:noFill/>
        </p:spPr>
        <p:txBody>
          <a:bodyPr wrap="square" rtlCol="0">
            <a:spAutoFit/>
          </a:bodyPr>
          <a:lstStyle/>
          <a:p>
            <a:r>
              <a:rPr lang="en-US" dirty="0">
                <a:solidFill>
                  <a:schemeClr val="accent4">
                    <a:lumMod val="75000"/>
                  </a:schemeClr>
                </a:solidFill>
              </a:rPr>
              <a:t>Ethernet instrumentation bus</a:t>
            </a:r>
          </a:p>
        </p:txBody>
      </p:sp>
      <p:cxnSp>
        <p:nvCxnSpPr>
          <p:cNvPr id="11" name="Straight Connector 10">
            <a:extLst>
              <a:ext uri="{FF2B5EF4-FFF2-40B4-BE49-F238E27FC236}">
                <a16:creationId xmlns:a16="http://schemas.microsoft.com/office/drawing/2014/main" id="{EC5B9B8A-451A-7BAB-60FA-2D6B315EA622}"/>
              </a:ext>
            </a:extLst>
          </p:cNvPr>
          <p:cNvCxnSpPr>
            <a:cxnSpLocks/>
          </p:cNvCxnSpPr>
          <p:nvPr/>
        </p:nvCxnSpPr>
        <p:spPr>
          <a:xfrm flipH="1" flipV="1">
            <a:off x="638979" y="2853375"/>
            <a:ext cx="11259238" cy="147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FC0FCC9-170D-65A9-8EAF-D431262F0C7B}"/>
              </a:ext>
            </a:extLst>
          </p:cNvPr>
          <p:cNvSpPr txBox="1"/>
          <p:nvPr/>
        </p:nvSpPr>
        <p:spPr>
          <a:xfrm>
            <a:off x="8148798" y="2803744"/>
            <a:ext cx="3688868" cy="369332"/>
          </a:xfrm>
          <a:prstGeom prst="rect">
            <a:avLst/>
          </a:prstGeom>
          <a:noFill/>
        </p:spPr>
        <p:txBody>
          <a:bodyPr wrap="square" rtlCol="0">
            <a:spAutoFit/>
          </a:bodyPr>
          <a:lstStyle/>
          <a:p>
            <a:r>
              <a:rPr lang="en-US" dirty="0">
                <a:solidFill>
                  <a:srgbClr val="FF0000"/>
                </a:solidFill>
              </a:rPr>
              <a:t>Ethernet </a:t>
            </a:r>
            <a:r>
              <a:rPr lang="en-US" dirty="0" err="1">
                <a:solidFill>
                  <a:srgbClr val="FF0000"/>
                </a:solidFill>
              </a:rPr>
              <a:t>pvAccess</a:t>
            </a:r>
            <a:r>
              <a:rPr lang="en-US" dirty="0">
                <a:solidFill>
                  <a:srgbClr val="FF0000"/>
                </a:solidFill>
              </a:rPr>
              <a:t> for DAQ</a:t>
            </a:r>
          </a:p>
        </p:txBody>
      </p:sp>
      <p:cxnSp>
        <p:nvCxnSpPr>
          <p:cNvPr id="15" name="Straight Connector 14">
            <a:extLst>
              <a:ext uri="{FF2B5EF4-FFF2-40B4-BE49-F238E27FC236}">
                <a16:creationId xmlns:a16="http://schemas.microsoft.com/office/drawing/2014/main" id="{E19B0C69-B27B-AEE8-9DB9-0D0622AF2C95}"/>
              </a:ext>
            </a:extLst>
          </p:cNvPr>
          <p:cNvCxnSpPr>
            <a:cxnSpLocks/>
          </p:cNvCxnSpPr>
          <p:nvPr/>
        </p:nvCxnSpPr>
        <p:spPr>
          <a:xfrm flipH="1" flipV="1">
            <a:off x="638978" y="2133064"/>
            <a:ext cx="11259240" cy="436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52FD9B8-F60B-5EFD-5846-0752A962A448}"/>
              </a:ext>
            </a:extLst>
          </p:cNvPr>
          <p:cNvSpPr txBox="1"/>
          <p:nvPr/>
        </p:nvSpPr>
        <p:spPr>
          <a:xfrm>
            <a:off x="7570919" y="2133064"/>
            <a:ext cx="4546116" cy="369332"/>
          </a:xfrm>
          <a:prstGeom prst="rect">
            <a:avLst/>
          </a:prstGeom>
          <a:noFill/>
        </p:spPr>
        <p:txBody>
          <a:bodyPr wrap="none" rtlCol="0">
            <a:spAutoFit/>
          </a:bodyPr>
          <a:lstStyle/>
          <a:p>
            <a:r>
              <a:rPr lang="en-US" dirty="0"/>
              <a:t>Ethernet for EPICS Channel Access or </a:t>
            </a:r>
            <a:r>
              <a:rPr lang="en-US" dirty="0" err="1"/>
              <a:t>pvAccess</a:t>
            </a:r>
            <a:endParaRPr lang="en-US" dirty="0"/>
          </a:p>
        </p:txBody>
      </p:sp>
      <p:pic>
        <p:nvPicPr>
          <p:cNvPr id="19" name="Picture 18">
            <a:extLst>
              <a:ext uri="{FF2B5EF4-FFF2-40B4-BE49-F238E27FC236}">
                <a16:creationId xmlns:a16="http://schemas.microsoft.com/office/drawing/2014/main" id="{34FAB2D7-7269-8C68-584E-E8046B38A509}"/>
              </a:ext>
            </a:extLst>
          </p:cNvPr>
          <p:cNvPicPr>
            <a:picLocks noChangeAspect="1"/>
          </p:cNvPicPr>
          <p:nvPr/>
        </p:nvPicPr>
        <p:blipFill>
          <a:blip r:embed="rId2"/>
          <a:stretch>
            <a:fillRect/>
          </a:stretch>
        </p:blipFill>
        <p:spPr>
          <a:xfrm>
            <a:off x="344830" y="1214381"/>
            <a:ext cx="1949517" cy="508776"/>
          </a:xfrm>
          <a:prstGeom prst="rect">
            <a:avLst/>
          </a:prstGeom>
        </p:spPr>
      </p:pic>
      <p:sp>
        <p:nvSpPr>
          <p:cNvPr id="20" name="TextBox 19">
            <a:extLst>
              <a:ext uri="{FF2B5EF4-FFF2-40B4-BE49-F238E27FC236}">
                <a16:creationId xmlns:a16="http://schemas.microsoft.com/office/drawing/2014/main" id="{52654DEA-8262-4302-8D57-059046C935B1}"/>
              </a:ext>
            </a:extLst>
          </p:cNvPr>
          <p:cNvSpPr txBox="1"/>
          <p:nvPr/>
        </p:nvSpPr>
        <p:spPr>
          <a:xfrm>
            <a:off x="1319588" y="1703232"/>
            <a:ext cx="2106657" cy="276999"/>
          </a:xfrm>
          <a:prstGeom prst="rect">
            <a:avLst/>
          </a:prstGeom>
          <a:noFill/>
        </p:spPr>
        <p:txBody>
          <a:bodyPr wrap="square" rtlCol="0">
            <a:spAutoFit/>
          </a:bodyPr>
          <a:lstStyle/>
          <a:p>
            <a:r>
              <a:rPr lang="en-US" sz="1200" dirty="0"/>
              <a:t>Industrial   I/O Controller</a:t>
            </a:r>
          </a:p>
        </p:txBody>
      </p:sp>
      <p:cxnSp>
        <p:nvCxnSpPr>
          <p:cNvPr id="22" name="Straight Connector 21">
            <a:extLst>
              <a:ext uri="{FF2B5EF4-FFF2-40B4-BE49-F238E27FC236}">
                <a16:creationId xmlns:a16="http://schemas.microsoft.com/office/drawing/2014/main" id="{88955EBE-7DC3-486E-48C7-59F0D40471D7}"/>
              </a:ext>
            </a:extLst>
          </p:cNvPr>
          <p:cNvCxnSpPr>
            <a:cxnSpLocks/>
            <a:endCxn id="19" idx="2"/>
          </p:cNvCxnSpPr>
          <p:nvPr/>
        </p:nvCxnSpPr>
        <p:spPr>
          <a:xfrm flipV="1">
            <a:off x="1319589" y="1723157"/>
            <a:ext cx="0" cy="409907"/>
          </a:xfrm>
          <a:prstGeom prst="line">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54BE8772-C212-D5CE-8C06-2A19FAB177CF}"/>
              </a:ext>
            </a:extLst>
          </p:cNvPr>
          <p:cNvPicPr>
            <a:picLocks noChangeAspect="1"/>
          </p:cNvPicPr>
          <p:nvPr/>
        </p:nvPicPr>
        <p:blipFill>
          <a:blip r:embed="rId2"/>
          <a:stretch>
            <a:fillRect/>
          </a:stretch>
        </p:blipFill>
        <p:spPr>
          <a:xfrm>
            <a:off x="9200555" y="1214381"/>
            <a:ext cx="1949517" cy="508776"/>
          </a:xfrm>
          <a:prstGeom prst="rect">
            <a:avLst/>
          </a:prstGeom>
        </p:spPr>
      </p:pic>
      <p:cxnSp>
        <p:nvCxnSpPr>
          <p:cNvPr id="28" name="Straight Connector 27">
            <a:extLst>
              <a:ext uri="{FF2B5EF4-FFF2-40B4-BE49-F238E27FC236}">
                <a16:creationId xmlns:a16="http://schemas.microsoft.com/office/drawing/2014/main" id="{7CB16F2D-F273-528A-3112-EB07D007F2FB}"/>
              </a:ext>
            </a:extLst>
          </p:cNvPr>
          <p:cNvCxnSpPr>
            <a:cxnSpLocks/>
            <a:endCxn id="27" idx="2"/>
          </p:cNvCxnSpPr>
          <p:nvPr/>
        </p:nvCxnSpPr>
        <p:spPr>
          <a:xfrm flipV="1">
            <a:off x="10175314" y="1723157"/>
            <a:ext cx="0" cy="409907"/>
          </a:xfrm>
          <a:prstGeom prst="line">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24B9BD4-15F1-70DE-F1DD-CBA36DF6F1CE}"/>
              </a:ext>
            </a:extLst>
          </p:cNvPr>
          <p:cNvSpPr txBox="1"/>
          <p:nvPr/>
        </p:nvSpPr>
        <p:spPr>
          <a:xfrm>
            <a:off x="10164863" y="1679491"/>
            <a:ext cx="2106657" cy="276999"/>
          </a:xfrm>
          <a:prstGeom prst="rect">
            <a:avLst/>
          </a:prstGeom>
          <a:noFill/>
        </p:spPr>
        <p:txBody>
          <a:bodyPr wrap="square" rtlCol="0">
            <a:spAutoFit/>
          </a:bodyPr>
          <a:lstStyle/>
          <a:p>
            <a:r>
              <a:rPr lang="en-US" sz="1200" dirty="0"/>
              <a:t>Console Server</a:t>
            </a:r>
          </a:p>
        </p:txBody>
      </p:sp>
      <p:pic>
        <p:nvPicPr>
          <p:cNvPr id="30" name="Picture 29">
            <a:extLst>
              <a:ext uri="{FF2B5EF4-FFF2-40B4-BE49-F238E27FC236}">
                <a16:creationId xmlns:a16="http://schemas.microsoft.com/office/drawing/2014/main" id="{E643C352-6F71-0CC0-F9C1-E1B0D87CFADD}"/>
              </a:ext>
            </a:extLst>
          </p:cNvPr>
          <p:cNvPicPr>
            <a:picLocks noChangeAspect="1"/>
          </p:cNvPicPr>
          <p:nvPr/>
        </p:nvPicPr>
        <p:blipFill>
          <a:blip r:embed="rId3"/>
          <a:stretch>
            <a:fillRect/>
          </a:stretch>
        </p:blipFill>
        <p:spPr>
          <a:xfrm>
            <a:off x="7949904" y="59053"/>
            <a:ext cx="4033676" cy="1113119"/>
          </a:xfrm>
          <a:prstGeom prst="rect">
            <a:avLst/>
          </a:prstGeom>
        </p:spPr>
      </p:pic>
      <p:pic>
        <p:nvPicPr>
          <p:cNvPr id="31" name="Picture 30">
            <a:extLst>
              <a:ext uri="{FF2B5EF4-FFF2-40B4-BE49-F238E27FC236}">
                <a16:creationId xmlns:a16="http://schemas.microsoft.com/office/drawing/2014/main" id="{6BE4A3C1-B9EC-3617-BA1F-328F53F96873}"/>
              </a:ext>
            </a:extLst>
          </p:cNvPr>
          <p:cNvPicPr>
            <a:picLocks noChangeAspect="1"/>
          </p:cNvPicPr>
          <p:nvPr/>
        </p:nvPicPr>
        <p:blipFill>
          <a:blip r:embed="rId2"/>
          <a:stretch>
            <a:fillRect/>
          </a:stretch>
        </p:blipFill>
        <p:spPr>
          <a:xfrm>
            <a:off x="3032480" y="1214381"/>
            <a:ext cx="1949517" cy="508776"/>
          </a:xfrm>
          <a:prstGeom prst="rect">
            <a:avLst/>
          </a:prstGeom>
        </p:spPr>
      </p:pic>
      <p:pic>
        <p:nvPicPr>
          <p:cNvPr id="32" name="Picture 2" descr="data storage solutions">
            <a:extLst>
              <a:ext uri="{FF2B5EF4-FFF2-40B4-BE49-F238E27FC236}">
                <a16:creationId xmlns:a16="http://schemas.microsoft.com/office/drawing/2014/main" id="{8125918D-EC00-C2CB-7629-8C88BD9507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5264" y="230428"/>
            <a:ext cx="1595113" cy="922507"/>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Straight Connector 32">
            <a:extLst>
              <a:ext uri="{FF2B5EF4-FFF2-40B4-BE49-F238E27FC236}">
                <a16:creationId xmlns:a16="http://schemas.microsoft.com/office/drawing/2014/main" id="{8C9E3A71-DF6E-5C96-917E-C5B33A731A86}"/>
              </a:ext>
            </a:extLst>
          </p:cNvPr>
          <p:cNvCxnSpPr>
            <a:cxnSpLocks/>
          </p:cNvCxnSpPr>
          <p:nvPr/>
        </p:nvCxnSpPr>
        <p:spPr>
          <a:xfrm flipV="1">
            <a:off x="4164378" y="1715920"/>
            <a:ext cx="10451" cy="1126438"/>
          </a:xfrm>
          <a:prstGeom prst="line">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497432A-D20C-0598-C163-E1FF87F5DA92}"/>
              </a:ext>
            </a:extLst>
          </p:cNvPr>
          <p:cNvSpPr txBox="1"/>
          <p:nvPr/>
        </p:nvSpPr>
        <p:spPr>
          <a:xfrm>
            <a:off x="4285563" y="1694287"/>
            <a:ext cx="2106657" cy="461665"/>
          </a:xfrm>
          <a:prstGeom prst="rect">
            <a:avLst/>
          </a:prstGeom>
          <a:noFill/>
        </p:spPr>
        <p:txBody>
          <a:bodyPr wrap="square" rtlCol="0">
            <a:spAutoFit/>
          </a:bodyPr>
          <a:lstStyle/>
          <a:p>
            <a:r>
              <a:rPr lang="en-US" sz="1200" dirty="0"/>
              <a:t>I/O Controller</a:t>
            </a:r>
          </a:p>
          <a:p>
            <a:r>
              <a:rPr lang="en-US" sz="1200" dirty="0"/>
              <a:t>Data Acquisition Computer</a:t>
            </a:r>
          </a:p>
        </p:txBody>
      </p:sp>
      <p:pic>
        <p:nvPicPr>
          <p:cNvPr id="42" name="Picture 41">
            <a:extLst>
              <a:ext uri="{FF2B5EF4-FFF2-40B4-BE49-F238E27FC236}">
                <a16:creationId xmlns:a16="http://schemas.microsoft.com/office/drawing/2014/main" id="{3F9AAF0E-1B63-449B-5B5B-D697603AE52D}"/>
              </a:ext>
            </a:extLst>
          </p:cNvPr>
          <p:cNvPicPr>
            <a:picLocks noChangeAspect="1"/>
          </p:cNvPicPr>
          <p:nvPr/>
        </p:nvPicPr>
        <p:blipFill>
          <a:blip r:embed="rId2"/>
          <a:stretch>
            <a:fillRect/>
          </a:stretch>
        </p:blipFill>
        <p:spPr>
          <a:xfrm>
            <a:off x="5538148" y="1225398"/>
            <a:ext cx="1949517" cy="508776"/>
          </a:xfrm>
          <a:prstGeom prst="rect">
            <a:avLst/>
          </a:prstGeom>
        </p:spPr>
      </p:pic>
      <p:cxnSp>
        <p:nvCxnSpPr>
          <p:cNvPr id="43" name="Straight Connector 42">
            <a:extLst>
              <a:ext uri="{FF2B5EF4-FFF2-40B4-BE49-F238E27FC236}">
                <a16:creationId xmlns:a16="http://schemas.microsoft.com/office/drawing/2014/main" id="{B3CE7DAB-C4BE-E264-163D-41DBB189A3CB}"/>
              </a:ext>
            </a:extLst>
          </p:cNvPr>
          <p:cNvCxnSpPr>
            <a:cxnSpLocks/>
          </p:cNvCxnSpPr>
          <p:nvPr/>
        </p:nvCxnSpPr>
        <p:spPr>
          <a:xfrm flipV="1">
            <a:off x="6670046" y="1726937"/>
            <a:ext cx="10451" cy="1126438"/>
          </a:xfrm>
          <a:prstGeom prst="line">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B4C0ADA1-72E0-1377-90D3-DC8B8D3011C6}"/>
              </a:ext>
            </a:extLst>
          </p:cNvPr>
          <p:cNvSpPr txBox="1"/>
          <p:nvPr/>
        </p:nvSpPr>
        <p:spPr>
          <a:xfrm>
            <a:off x="3376070" y="3020280"/>
            <a:ext cx="1624696" cy="369332"/>
          </a:xfrm>
          <a:prstGeom prst="rect">
            <a:avLst/>
          </a:prstGeom>
          <a:noFill/>
        </p:spPr>
        <p:txBody>
          <a:bodyPr wrap="square" rtlCol="0">
            <a:spAutoFit/>
          </a:bodyPr>
          <a:lstStyle/>
          <a:p>
            <a:r>
              <a:rPr lang="en-US" dirty="0">
                <a:solidFill>
                  <a:schemeClr val="accent4">
                    <a:lumMod val="75000"/>
                  </a:schemeClr>
                </a:solidFill>
              </a:rPr>
              <a:t>DAQ Chassis</a:t>
            </a:r>
          </a:p>
        </p:txBody>
      </p:sp>
      <p:cxnSp>
        <p:nvCxnSpPr>
          <p:cNvPr id="77" name="Straight Connector 76">
            <a:extLst>
              <a:ext uri="{FF2B5EF4-FFF2-40B4-BE49-F238E27FC236}">
                <a16:creationId xmlns:a16="http://schemas.microsoft.com/office/drawing/2014/main" id="{A43ABC55-4E22-7BC0-B2D1-60EC114B1149}"/>
              </a:ext>
            </a:extLst>
          </p:cNvPr>
          <p:cNvCxnSpPr>
            <a:cxnSpLocks/>
          </p:cNvCxnSpPr>
          <p:nvPr/>
        </p:nvCxnSpPr>
        <p:spPr>
          <a:xfrm flipV="1">
            <a:off x="189946" y="4539588"/>
            <a:ext cx="11151318" cy="1165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90" name="TextBox 89">
            <a:extLst>
              <a:ext uri="{FF2B5EF4-FFF2-40B4-BE49-F238E27FC236}">
                <a16:creationId xmlns:a16="http://schemas.microsoft.com/office/drawing/2014/main" id="{2EC5636A-7249-04B4-B3ED-26632DE2C715}"/>
              </a:ext>
            </a:extLst>
          </p:cNvPr>
          <p:cNvSpPr txBox="1"/>
          <p:nvPr/>
        </p:nvSpPr>
        <p:spPr>
          <a:xfrm>
            <a:off x="125227" y="4539588"/>
            <a:ext cx="3688868" cy="369332"/>
          </a:xfrm>
          <a:prstGeom prst="rect">
            <a:avLst/>
          </a:prstGeom>
          <a:noFill/>
        </p:spPr>
        <p:txBody>
          <a:bodyPr wrap="square" rtlCol="0">
            <a:spAutoFit/>
          </a:bodyPr>
          <a:lstStyle/>
          <a:p>
            <a:r>
              <a:rPr lang="en-US" dirty="0">
                <a:solidFill>
                  <a:srgbClr val="00B0F0"/>
                </a:solidFill>
              </a:rPr>
              <a:t>Fast Deterministic Communication</a:t>
            </a:r>
          </a:p>
        </p:txBody>
      </p:sp>
      <p:cxnSp>
        <p:nvCxnSpPr>
          <p:cNvPr id="95" name="Straight Connector 94">
            <a:extLst>
              <a:ext uri="{FF2B5EF4-FFF2-40B4-BE49-F238E27FC236}">
                <a16:creationId xmlns:a16="http://schemas.microsoft.com/office/drawing/2014/main" id="{126E5DB5-D27D-948A-3163-52058E5133EA}"/>
              </a:ext>
            </a:extLst>
          </p:cNvPr>
          <p:cNvCxnSpPr>
            <a:cxnSpLocks/>
          </p:cNvCxnSpPr>
          <p:nvPr/>
        </p:nvCxnSpPr>
        <p:spPr>
          <a:xfrm flipV="1">
            <a:off x="259608" y="5057144"/>
            <a:ext cx="11151318" cy="11653"/>
          </a:xfrm>
          <a:prstGeom prst="line">
            <a:avLst/>
          </a:prstGeom>
          <a:ln w="38100">
            <a:solidFill>
              <a:srgbClr val="92D050"/>
            </a:solidFill>
          </a:ln>
        </p:spPr>
        <p:style>
          <a:lnRef idx="3">
            <a:schemeClr val="accent1"/>
          </a:lnRef>
          <a:fillRef idx="0">
            <a:schemeClr val="accent1"/>
          </a:fillRef>
          <a:effectRef idx="2">
            <a:schemeClr val="accent1"/>
          </a:effectRef>
          <a:fontRef idx="minor">
            <a:schemeClr val="tx1"/>
          </a:fontRef>
        </p:style>
      </p:cxnSp>
      <p:sp>
        <p:nvSpPr>
          <p:cNvPr id="96" name="TextBox 95">
            <a:extLst>
              <a:ext uri="{FF2B5EF4-FFF2-40B4-BE49-F238E27FC236}">
                <a16:creationId xmlns:a16="http://schemas.microsoft.com/office/drawing/2014/main" id="{C199182E-FF35-1437-2C9E-05FF389408E9}"/>
              </a:ext>
            </a:extLst>
          </p:cNvPr>
          <p:cNvSpPr txBox="1"/>
          <p:nvPr/>
        </p:nvSpPr>
        <p:spPr>
          <a:xfrm>
            <a:off x="7128582" y="5046792"/>
            <a:ext cx="4212682" cy="369332"/>
          </a:xfrm>
          <a:prstGeom prst="rect">
            <a:avLst/>
          </a:prstGeom>
          <a:noFill/>
        </p:spPr>
        <p:txBody>
          <a:bodyPr wrap="square" rtlCol="0">
            <a:spAutoFit/>
          </a:bodyPr>
          <a:lstStyle/>
          <a:p>
            <a:r>
              <a:rPr lang="en-US" dirty="0">
                <a:solidFill>
                  <a:srgbClr val="92D050"/>
                </a:solidFill>
              </a:rPr>
              <a:t>Deterministic Timing Distribution Network</a:t>
            </a:r>
          </a:p>
        </p:txBody>
      </p:sp>
      <p:sp>
        <p:nvSpPr>
          <p:cNvPr id="105" name="TextBox 104">
            <a:extLst>
              <a:ext uri="{FF2B5EF4-FFF2-40B4-BE49-F238E27FC236}">
                <a16:creationId xmlns:a16="http://schemas.microsoft.com/office/drawing/2014/main" id="{F1C8CCFB-9084-2F87-B7BD-3CC01B6C18DA}"/>
              </a:ext>
            </a:extLst>
          </p:cNvPr>
          <p:cNvSpPr txBox="1"/>
          <p:nvPr/>
        </p:nvSpPr>
        <p:spPr>
          <a:xfrm>
            <a:off x="1236005" y="5450196"/>
            <a:ext cx="4212682" cy="369332"/>
          </a:xfrm>
          <a:prstGeom prst="rect">
            <a:avLst/>
          </a:prstGeom>
          <a:noFill/>
        </p:spPr>
        <p:txBody>
          <a:bodyPr wrap="square" rtlCol="0">
            <a:spAutoFit/>
          </a:bodyPr>
          <a:lstStyle/>
          <a:p>
            <a:r>
              <a:rPr lang="en-US" dirty="0">
                <a:solidFill>
                  <a:srgbClr val="92D050"/>
                </a:solidFill>
              </a:rPr>
              <a:t>Master Pattern / EVENT Generator</a:t>
            </a:r>
          </a:p>
        </p:txBody>
      </p:sp>
      <p:cxnSp>
        <p:nvCxnSpPr>
          <p:cNvPr id="106" name="Straight Connector 105">
            <a:extLst>
              <a:ext uri="{FF2B5EF4-FFF2-40B4-BE49-F238E27FC236}">
                <a16:creationId xmlns:a16="http://schemas.microsoft.com/office/drawing/2014/main" id="{12BAA871-2B9B-6216-10C2-40D009032C1C}"/>
              </a:ext>
            </a:extLst>
          </p:cNvPr>
          <p:cNvCxnSpPr>
            <a:cxnSpLocks/>
          </p:cNvCxnSpPr>
          <p:nvPr/>
        </p:nvCxnSpPr>
        <p:spPr>
          <a:xfrm>
            <a:off x="5219147" y="5068797"/>
            <a:ext cx="0" cy="251526"/>
          </a:xfrm>
          <a:prstGeom prst="line">
            <a:avLst/>
          </a:prstGeom>
          <a:ln w="38100">
            <a:solidFill>
              <a:srgbClr val="92D050"/>
            </a:solidFill>
          </a:ln>
        </p:spPr>
        <p:style>
          <a:lnRef idx="3">
            <a:schemeClr val="accent1"/>
          </a:lnRef>
          <a:fillRef idx="0">
            <a:schemeClr val="accent1"/>
          </a:fillRef>
          <a:effectRef idx="2">
            <a:schemeClr val="accent1"/>
          </a:effectRef>
          <a:fontRef idx="minor">
            <a:schemeClr val="tx1"/>
          </a:fontRef>
        </p:style>
      </p:cxnSp>
      <p:cxnSp>
        <p:nvCxnSpPr>
          <p:cNvPr id="116" name="Straight Connector 115">
            <a:extLst>
              <a:ext uri="{FF2B5EF4-FFF2-40B4-BE49-F238E27FC236}">
                <a16:creationId xmlns:a16="http://schemas.microsoft.com/office/drawing/2014/main" id="{0F775F0D-90CE-9C52-E718-FFAFA8E586F7}"/>
              </a:ext>
            </a:extLst>
          </p:cNvPr>
          <p:cNvCxnSpPr>
            <a:cxnSpLocks/>
          </p:cNvCxnSpPr>
          <p:nvPr/>
        </p:nvCxnSpPr>
        <p:spPr>
          <a:xfrm>
            <a:off x="880449" y="1703232"/>
            <a:ext cx="0" cy="808071"/>
          </a:xfrm>
          <a:prstGeom prst="line">
            <a:avLst/>
          </a:prstGeom>
          <a:ln w="19050">
            <a:solidFill>
              <a:schemeClr val="accent4">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5" name="Title 1">
            <a:extLst>
              <a:ext uri="{FF2B5EF4-FFF2-40B4-BE49-F238E27FC236}">
                <a16:creationId xmlns:a16="http://schemas.microsoft.com/office/drawing/2014/main" id="{D85AAC79-98C4-F768-44FA-E9BF8903A237}"/>
              </a:ext>
            </a:extLst>
          </p:cNvPr>
          <p:cNvSpPr>
            <a:spLocks noGrp="1"/>
          </p:cNvSpPr>
          <p:nvPr>
            <p:ph type="title"/>
          </p:nvPr>
        </p:nvSpPr>
        <p:spPr>
          <a:xfrm>
            <a:off x="189946" y="56048"/>
            <a:ext cx="11941767" cy="1325563"/>
          </a:xfrm>
        </p:spPr>
        <p:txBody>
          <a:bodyPr>
            <a:normAutofit/>
          </a:bodyPr>
          <a:lstStyle/>
          <a:p>
            <a:r>
              <a:rPr lang="en-US" dirty="0"/>
              <a:t>DAQ 250 kHz 24 bit</a:t>
            </a:r>
            <a:br>
              <a:rPr lang="en-US" dirty="0"/>
            </a:br>
            <a:r>
              <a:rPr lang="en-US" dirty="0"/>
              <a:t>HW Architecture</a:t>
            </a:r>
          </a:p>
        </p:txBody>
      </p:sp>
      <p:cxnSp>
        <p:nvCxnSpPr>
          <p:cNvPr id="14" name="Straight Connector 13">
            <a:extLst>
              <a:ext uri="{FF2B5EF4-FFF2-40B4-BE49-F238E27FC236}">
                <a16:creationId xmlns:a16="http://schemas.microsoft.com/office/drawing/2014/main" id="{E4B5C894-9AEF-6A3D-1AD7-A31DBF4EA6F5}"/>
              </a:ext>
            </a:extLst>
          </p:cNvPr>
          <p:cNvCxnSpPr>
            <a:cxnSpLocks/>
          </p:cNvCxnSpPr>
          <p:nvPr/>
        </p:nvCxnSpPr>
        <p:spPr>
          <a:xfrm>
            <a:off x="3342346" y="2496853"/>
            <a:ext cx="0" cy="832648"/>
          </a:xfrm>
          <a:prstGeom prst="line">
            <a:avLst/>
          </a:prstGeom>
          <a:ln w="19050">
            <a:solidFill>
              <a:schemeClr val="accent4">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95C5A07-C42F-96CB-E080-A33C49451E3F}"/>
              </a:ext>
            </a:extLst>
          </p:cNvPr>
          <p:cNvCxnSpPr>
            <a:cxnSpLocks/>
          </p:cNvCxnSpPr>
          <p:nvPr/>
        </p:nvCxnSpPr>
        <p:spPr>
          <a:xfrm flipH="1" flipV="1">
            <a:off x="3236283" y="2847832"/>
            <a:ext cx="10153" cy="500439"/>
          </a:xfrm>
          <a:prstGeom prst="line">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8" name="Picture 17" descr="A blue box with white text&#10;&#10;AI-generated content may be incorrect.">
            <a:extLst>
              <a:ext uri="{FF2B5EF4-FFF2-40B4-BE49-F238E27FC236}">
                <a16:creationId xmlns:a16="http://schemas.microsoft.com/office/drawing/2014/main" id="{D0A3F72A-C246-E79F-0439-1802A79ACC6C}"/>
              </a:ext>
            </a:extLst>
          </p:cNvPr>
          <p:cNvPicPr>
            <a:picLocks noChangeAspect="1"/>
          </p:cNvPicPr>
          <p:nvPr/>
        </p:nvPicPr>
        <p:blipFill>
          <a:blip r:embed="rId5">
            <a:extLst>
              <a:ext uri="{28A0092B-C50C-407E-A947-70E740481C1C}">
                <a14:useLocalDpi xmlns:a14="http://schemas.microsoft.com/office/drawing/2010/main" val="0"/>
              </a:ext>
            </a:extLst>
          </a:blip>
          <a:srcRect l="2410" t="13460" r="6691" b="7263"/>
          <a:stretch/>
        </p:blipFill>
        <p:spPr>
          <a:xfrm>
            <a:off x="2608748" y="3326413"/>
            <a:ext cx="2159592" cy="645007"/>
          </a:xfrm>
          <a:prstGeom prst="rect">
            <a:avLst/>
          </a:prstGeom>
        </p:spPr>
      </p:pic>
      <p:cxnSp>
        <p:nvCxnSpPr>
          <p:cNvPr id="21" name="Straight Connector 20">
            <a:extLst>
              <a:ext uri="{FF2B5EF4-FFF2-40B4-BE49-F238E27FC236}">
                <a16:creationId xmlns:a16="http://schemas.microsoft.com/office/drawing/2014/main" id="{FA0D0D74-0CB7-1705-09C5-732C597E9802}"/>
              </a:ext>
            </a:extLst>
          </p:cNvPr>
          <p:cNvCxnSpPr>
            <a:cxnSpLocks/>
          </p:cNvCxnSpPr>
          <p:nvPr/>
        </p:nvCxnSpPr>
        <p:spPr>
          <a:xfrm>
            <a:off x="5689303" y="2491313"/>
            <a:ext cx="0" cy="832648"/>
          </a:xfrm>
          <a:prstGeom prst="line">
            <a:avLst/>
          </a:prstGeom>
          <a:ln w="19050">
            <a:solidFill>
              <a:schemeClr val="accent4">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6819A0F-82EE-C1BE-3C8D-67AD49EE5D80}"/>
              </a:ext>
            </a:extLst>
          </p:cNvPr>
          <p:cNvCxnSpPr>
            <a:cxnSpLocks/>
          </p:cNvCxnSpPr>
          <p:nvPr/>
        </p:nvCxnSpPr>
        <p:spPr>
          <a:xfrm flipH="1" flipV="1">
            <a:off x="5583240" y="2842292"/>
            <a:ext cx="10153" cy="500439"/>
          </a:xfrm>
          <a:prstGeom prst="line">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4" name="Picture 23" descr="A blue box with white text&#10;&#10;AI-generated content may be incorrect.">
            <a:extLst>
              <a:ext uri="{FF2B5EF4-FFF2-40B4-BE49-F238E27FC236}">
                <a16:creationId xmlns:a16="http://schemas.microsoft.com/office/drawing/2014/main" id="{B1D51CE8-F35F-DBB1-B5F9-E418FE4AD11B}"/>
              </a:ext>
            </a:extLst>
          </p:cNvPr>
          <p:cNvPicPr>
            <a:picLocks noChangeAspect="1"/>
          </p:cNvPicPr>
          <p:nvPr/>
        </p:nvPicPr>
        <p:blipFill>
          <a:blip r:embed="rId5">
            <a:extLst>
              <a:ext uri="{28A0092B-C50C-407E-A947-70E740481C1C}">
                <a14:useLocalDpi xmlns:a14="http://schemas.microsoft.com/office/drawing/2010/main" val="0"/>
              </a:ext>
            </a:extLst>
          </a:blip>
          <a:srcRect l="2410" t="13460" r="6691" b="7263"/>
          <a:stretch/>
        </p:blipFill>
        <p:spPr>
          <a:xfrm>
            <a:off x="4955705" y="3320873"/>
            <a:ext cx="2159592" cy="645007"/>
          </a:xfrm>
          <a:prstGeom prst="rect">
            <a:avLst/>
          </a:prstGeom>
        </p:spPr>
      </p:pic>
      <p:cxnSp>
        <p:nvCxnSpPr>
          <p:cNvPr id="91" name="Straight Connector 90">
            <a:extLst>
              <a:ext uri="{FF2B5EF4-FFF2-40B4-BE49-F238E27FC236}">
                <a16:creationId xmlns:a16="http://schemas.microsoft.com/office/drawing/2014/main" id="{19839FDE-3796-BBCB-9993-ABDC12A49C30}"/>
              </a:ext>
            </a:extLst>
          </p:cNvPr>
          <p:cNvCxnSpPr>
            <a:cxnSpLocks/>
          </p:cNvCxnSpPr>
          <p:nvPr/>
        </p:nvCxnSpPr>
        <p:spPr>
          <a:xfrm flipV="1">
            <a:off x="3143647" y="3612458"/>
            <a:ext cx="0" cy="967487"/>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92" name="Straight Connector 91">
            <a:extLst>
              <a:ext uri="{FF2B5EF4-FFF2-40B4-BE49-F238E27FC236}">
                <a16:creationId xmlns:a16="http://schemas.microsoft.com/office/drawing/2014/main" id="{22D66AC9-5314-A9B7-A10D-0C757074FF20}"/>
              </a:ext>
            </a:extLst>
          </p:cNvPr>
          <p:cNvCxnSpPr>
            <a:cxnSpLocks/>
          </p:cNvCxnSpPr>
          <p:nvPr/>
        </p:nvCxnSpPr>
        <p:spPr>
          <a:xfrm flipV="1">
            <a:off x="5477514" y="3563344"/>
            <a:ext cx="0" cy="967487"/>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00" name="Straight Connector 99">
            <a:extLst>
              <a:ext uri="{FF2B5EF4-FFF2-40B4-BE49-F238E27FC236}">
                <a16:creationId xmlns:a16="http://schemas.microsoft.com/office/drawing/2014/main" id="{B8F05742-73EA-1A3E-A5FB-0028EC627958}"/>
              </a:ext>
            </a:extLst>
          </p:cNvPr>
          <p:cNvCxnSpPr>
            <a:cxnSpLocks/>
          </p:cNvCxnSpPr>
          <p:nvPr/>
        </p:nvCxnSpPr>
        <p:spPr>
          <a:xfrm>
            <a:off x="3498623" y="3634463"/>
            <a:ext cx="0" cy="1434334"/>
          </a:xfrm>
          <a:prstGeom prst="line">
            <a:avLst/>
          </a:prstGeom>
          <a:ln w="38100">
            <a:solidFill>
              <a:srgbClr val="92D050"/>
            </a:solidFill>
          </a:ln>
        </p:spPr>
        <p:style>
          <a:lnRef idx="3">
            <a:schemeClr val="accent1"/>
          </a:lnRef>
          <a:fillRef idx="0">
            <a:schemeClr val="accent1"/>
          </a:fillRef>
          <a:effectRef idx="2">
            <a:schemeClr val="accent1"/>
          </a:effectRef>
          <a:fontRef idx="minor">
            <a:schemeClr val="tx1"/>
          </a:fontRef>
        </p:style>
      </p:cxnSp>
      <p:cxnSp>
        <p:nvCxnSpPr>
          <p:cNvPr id="101" name="Straight Connector 100">
            <a:extLst>
              <a:ext uri="{FF2B5EF4-FFF2-40B4-BE49-F238E27FC236}">
                <a16:creationId xmlns:a16="http://schemas.microsoft.com/office/drawing/2014/main" id="{9D088281-7A8C-26AB-6C2A-F41A7789263E}"/>
              </a:ext>
            </a:extLst>
          </p:cNvPr>
          <p:cNvCxnSpPr>
            <a:cxnSpLocks/>
          </p:cNvCxnSpPr>
          <p:nvPr/>
        </p:nvCxnSpPr>
        <p:spPr>
          <a:xfrm>
            <a:off x="5839542" y="3612458"/>
            <a:ext cx="0" cy="1434334"/>
          </a:xfrm>
          <a:prstGeom prst="line">
            <a:avLst/>
          </a:prstGeom>
          <a:ln w="38100">
            <a:solidFill>
              <a:srgbClr val="92D050"/>
            </a:solidFill>
          </a:ln>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AD9DA336-75CB-5AB8-6BB3-231E811DECF8}"/>
              </a:ext>
            </a:extLst>
          </p:cNvPr>
          <p:cNvCxnSpPr>
            <a:cxnSpLocks/>
          </p:cNvCxnSpPr>
          <p:nvPr/>
        </p:nvCxnSpPr>
        <p:spPr>
          <a:xfrm>
            <a:off x="8052887" y="2502392"/>
            <a:ext cx="0" cy="832648"/>
          </a:xfrm>
          <a:prstGeom prst="line">
            <a:avLst/>
          </a:prstGeom>
          <a:ln w="19050">
            <a:solidFill>
              <a:schemeClr val="accent4">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F83CA04-C6DE-E68C-1F1F-9D4EC2CD3D6D}"/>
              </a:ext>
            </a:extLst>
          </p:cNvPr>
          <p:cNvCxnSpPr>
            <a:cxnSpLocks/>
          </p:cNvCxnSpPr>
          <p:nvPr/>
        </p:nvCxnSpPr>
        <p:spPr>
          <a:xfrm flipH="1" flipV="1">
            <a:off x="7946824" y="2853371"/>
            <a:ext cx="10153" cy="500439"/>
          </a:xfrm>
          <a:prstGeom prst="line">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5" name="Picture 34" descr="A blue box with white text&#10;&#10;AI-generated content may be incorrect.">
            <a:extLst>
              <a:ext uri="{FF2B5EF4-FFF2-40B4-BE49-F238E27FC236}">
                <a16:creationId xmlns:a16="http://schemas.microsoft.com/office/drawing/2014/main" id="{6855D002-1BFE-8BB5-E983-9FAF0F83DBCC}"/>
              </a:ext>
            </a:extLst>
          </p:cNvPr>
          <p:cNvPicPr>
            <a:picLocks noChangeAspect="1"/>
          </p:cNvPicPr>
          <p:nvPr/>
        </p:nvPicPr>
        <p:blipFill>
          <a:blip r:embed="rId5">
            <a:extLst>
              <a:ext uri="{28A0092B-C50C-407E-A947-70E740481C1C}">
                <a14:useLocalDpi xmlns:a14="http://schemas.microsoft.com/office/drawing/2010/main" val="0"/>
              </a:ext>
            </a:extLst>
          </a:blip>
          <a:srcRect l="2410" t="13460" r="6691" b="7263"/>
          <a:stretch/>
        </p:blipFill>
        <p:spPr>
          <a:xfrm>
            <a:off x="7319289" y="3331952"/>
            <a:ext cx="2159592" cy="645007"/>
          </a:xfrm>
          <a:prstGeom prst="rect">
            <a:avLst/>
          </a:prstGeom>
        </p:spPr>
      </p:pic>
      <p:cxnSp>
        <p:nvCxnSpPr>
          <p:cNvPr id="44" name="Straight Connector 43">
            <a:extLst>
              <a:ext uri="{FF2B5EF4-FFF2-40B4-BE49-F238E27FC236}">
                <a16:creationId xmlns:a16="http://schemas.microsoft.com/office/drawing/2014/main" id="{F9DCF2E0-A1F7-9D1B-F518-B711684788F9}"/>
              </a:ext>
            </a:extLst>
          </p:cNvPr>
          <p:cNvCxnSpPr>
            <a:cxnSpLocks/>
          </p:cNvCxnSpPr>
          <p:nvPr/>
        </p:nvCxnSpPr>
        <p:spPr>
          <a:xfrm>
            <a:off x="10405380" y="2505868"/>
            <a:ext cx="0" cy="832648"/>
          </a:xfrm>
          <a:prstGeom prst="line">
            <a:avLst/>
          </a:prstGeom>
          <a:ln w="19050">
            <a:solidFill>
              <a:schemeClr val="accent4">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BBF91A2-C3FC-5D81-F78C-0465D5521E5C}"/>
              </a:ext>
            </a:extLst>
          </p:cNvPr>
          <p:cNvCxnSpPr>
            <a:cxnSpLocks/>
          </p:cNvCxnSpPr>
          <p:nvPr/>
        </p:nvCxnSpPr>
        <p:spPr>
          <a:xfrm flipV="1">
            <a:off x="7850852" y="3572101"/>
            <a:ext cx="0" cy="967487"/>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02" name="Straight Connector 101">
            <a:extLst>
              <a:ext uri="{FF2B5EF4-FFF2-40B4-BE49-F238E27FC236}">
                <a16:creationId xmlns:a16="http://schemas.microsoft.com/office/drawing/2014/main" id="{4E0801BA-36E2-8E73-E3A4-9DAD38E22CF1}"/>
              </a:ext>
            </a:extLst>
          </p:cNvPr>
          <p:cNvCxnSpPr>
            <a:cxnSpLocks/>
          </p:cNvCxnSpPr>
          <p:nvPr/>
        </p:nvCxnSpPr>
        <p:spPr>
          <a:xfrm>
            <a:off x="8207435" y="3612458"/>
            <a:ext cx="0" cy="1434334"/>
          </a:xfrm>
          <a:prstGeom prst="line">
            <a:avLst/>
          </a:prstGeom>
          <a:ln w="38100">
            <a:solidFill>
              <a:srgbClr val="92D050"/>
            </a:solidFill>
          </a:ln>
        </p:spPr>
        <p:style>
          <a:lnRef idx="3">
            <a:schemeClr val="accent1"/>
          </a:lnRef>
          <a:fillRef idx="0">
            <a:schemeClr val="accent1"/>
          </a:fillRef>
          <a:effectRef idx="2">
            <a:schemeClr val="accent1"/>
          </a:effectRef>
          <a:fontRef idx="minor">
            <a:schemeClr val="tx1"/>
          </a:fontRef>
        </p:style>
      </p:cxnSp>
      <p:pic>
        <p:nvPicPr>
          <p:cNvPr id="48" name="Picture 47" descr="A blue box with white text&#10;&#10;AI-generated content may be incorrect.">
            <a:extLst>
              <a:ext uri="{FF2B5EF4-FFF2-40B4-BE49-F238E27FC236}">
                <a16:creationId xmlns:a16="http://schemas.microsoft.com/office/drawing/2014/main" id="{10BC6D1E-3067-3D0D-CE02-3F6BCB8987F5}"/>
              </a:ext>
            </a:extLst>
          </p:cNvPr>
          <p:cNvPicPr>
            <a:picLocks noChangeAspect="1"/>
          </p:cNvPicPr>
          <p:nvPr/>
        </p:nvPicPr>
        <p:blipFill>
          <a:blip r:embed="rId5">
            <a:extLst>
              <a:ext uri="{28A0092B-C50C-407E-A947-70E740481C1C}">
                <a14:useLocalDpi xmlns:a14="http://schemas.microsoft.com/office/drawing/2010/main" val="0"/>
              </a:ext>
            </a:extLst>
          </a:blip>
          <a:srcRect l="2410" t="13460" r="6691" b="7263"/>
          <a:stretch/>
        </p:blipFill>
        <p:spPr>
          <a:xfrm>
            <a:off x="4535351" y="5246267"/>
            <a:ext cx="2159592" cy="645007"/>
          </a:xfrm>
          <a:prstGeom prst="rect">
            <a:avLst/>
          </a:prstGeom>
        </p:spPr>
      </p:pic>
      <p:sp>
        <p:nvSpPr>
          <p:cNvPr id="49" name="Rectangle 48">
            <a:extLst>
              <a:ext uri="{FF2B5EF4-FFF2-40B4-BE49-F238E27FC236}">
                <a16:creationId xmlns:a16="http://schemas.microsoft.com/office/drawing/2014/main" id="{AE4FD43A-8DF5-DA03-CA34-7E7690B4096A}"/>
              </a:ext>
            </a:extLst>
          </p:cNvPr>
          <p:cNvSpPr/>
          <p:nvPr/>
        </p:nvSpPr>
        <p:spPr>
          <a:xfrm>
            <a:off x="4800083" y="6068744"/>
            <a:ext cx="965522" cy="29989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IRIG-B</a:t>
            </a:r>
          </a:p>
        </p:txBody>
      </p:sp>
      <p:cxnSp>
        <p:nvCxnSpPr>
          <p:cNvPr id="50" name="Straight Connector 49">
            <a:extLst>
              <a:ext uri="{FF2B5EF4-FFF2-40B4-BE49-F238E27FC236}">
                <a16:creationId xmlns:a16="http://schemas.microsoft.com/office/drawing/2014/main" id="{BF998624-4B49-F36F-8EDF-D50C2A739D64}"/>
              </a:ext>
            </a:extLst>
          </p:cNvPr>
          <p:cNvCxnSpPr>
            <a:cxnSpLocks/>
          </p:cNvCxnSpPr>
          <p:nvPr/>
        </p:nvCxnSpPr>
        <p:spPr>
          <a:xfrm>
            <a:off x="5138791" y="5568770"/>
            <a:ext cx="0" cy="494157"/>
          </a:xfrm>
          <a:prstGeom prst="line">
            <a:avLst/>
          </a:prstGeom>
          <a:ln w="38100">
            <a:solidFill>
              <a:srgbClr val="92D050"/>
            </a:solidFill>
          </a:ln>
        </p:spPr>
        <p:style>
          <a:lnRef idx="3">
            <a:schemeClr val="accent1"/>
          </a:lnRef>
          <a:fillRef idx="0">
            <a:schemeClr val="accent1"/>
          </a:fillRef>
          <a:effectRef idx="2">
            <a:schemeClr val="accent1"/>
          </a:effectRef>
          <a:fontRef idx="minor">
            <a:schemeClr val="tx1"/>
          </a:fontRef>
        </p:style>
      </p:cxnSp>
      <p:pic>
        <p:nvPicPr>
          <p:cNvPr id="3" name="Picture 2">
            <a:extLst>
              <a:ext uri="{FF2B5EF4-FFF2-40B4-BE49-F238E27FC236}">
                <a16:creationId xmlns:a16="http://schemas.microsoft.com/office/drawing/2014/main" id="{963316F0-B25E-4878-A2E7-2FBD6CAC1351}"/>
              </a:ext>
            </a:extLst>
          </p:cNvPr>
          <p:cNvPicPr>
            <a:picLocks noChangeAspect="1"/>
          </p:cNvPicPr>
          <p:nvPr/>
        </p:nvPicPr>
        <p:blipFill>
          <a:blip r:embed="rId6"/>
          <a:stretch>
            <a:fillRect/>
          </a:stretch>
        </p:blipFill>
        <p:spPr>
          <a:xfrm>
            <a:off x="10014585" y="3303325"/>
            <a:ext cx="1397887" cy="775299"/>
          </a:xfrm>
          <a:prstGeom prst="rect">
            <a:avLst/>
          </a:prstGeom>
        </p:spPr>
      </p:pic>
      <p:sp>
        <p:nvSpPr>
          <p:cNvPr id="4" name="TextBox 3">
            <a:extLst>
              <a:ext uri="{FF2B5EF4-FFF2-40B4-BE49-F238E27FC236}">
                <a16:creationId xmlns:a16="http://schemas.microsoft.com/office/drawing/2014/main" id="{3CDFAAFE-6E58-F287-88CB-D1D8FF262C75}"/>
              </a:ext>
            </a:extLst>
          </p:cNvPr>
          <p:cNvSpPr txBox="1"/>
          <p:nvPr/>
        </p:nvSpPr>
        <p:spPr>
          <a:xfrm>
            <a:off x="10584593" y="4041770"/>
            <a:ext cx="651096" cy="369332"/>
          </a:xfrm>
          <a:prstGeom prst="rect">
            <a:avLst/>
          </a:prstGeom>
          <a:noFill/>
        </p:spPr>
        <p:txBody>
          <a:bodyPr wrap="square" rtlCol="0">
            <a:spAutoFit/>
          </a:bodyPr>
          <a:lstStyle/>
          <a:p>
            <a:r>
              <a:rPr lang="en-US" dirty="0">
                <a:solidFill>
                  <a:schemeClr val="accent4">
                    <a:lumMod val="75000"/>
                  </a:schemeClr>
                </a:solidFill>
              </a:rPr>
              <a:t>PLC</a:t>
            </a:r>
          </a:p>
        </p:txBody>
      </p:sp>
      <p:cxnSp>
        <p:nvCxnSpPr>
          <p:cNvPr id="7" name="Straight Connector 6">
            <a:extLst>
              <a:ext uri="{FF2B5EF4-FFF2-40B4-BE49-F238E27FC236}">
                <a16:creationId xmlns:a16="http://schemas.microsoft.com/office/drawing/2014/main" id="{487DCA85-64E0-A5A7-9295-80DB5E1ADF5B}"/>
              </a:ext>
            </a:extLst>
          </p:cNvPr>
          <p:cNvCxnSpPr>
            <a:cxnSpLocks/>
          </p:cNvCxnSpPr>
          <p:nvPr/>
        </p:nvCxnSpPr>
        <p:spPr>
          <a:xfrm>
            <a:off x="8996907" y="3629363"/>
            <a:ext cx="2132566" cy="20819"/>
          </a:xfrm>
          <a:prstGeom prst="line">
            <a:avLst/>
          </a:prstGeom>
          <a:ln w="28575">
            <a:solidFill>
              <a:srgbClr val="7030A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C01109D-3894-54CF-19DC-14DF8BFAA4FB}"/>
              </a:ext>
            </a:extLst>
          </p:cNvPr>
          <p:cNvCxnSpPr>
            <a:cxnSpLocks/>
          </p:cNvCxnSpPr>
          <p:nvPr/>
        </p:nvCxnSpPr>
        <p:spPr>
          <a:xfrm>
            <a:off x="9048321" y="3668627"/>
            <a:ext cx="534931" cy="547451"/>
          </a:xfrm>
          <a:prstGeom prst="line">
            <a:avLst/>
          </a:prstGeom>
          <a:ln w="28575">
            <a:solidFill>
              <a:srgbClr val="7030A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3AC55C3-CF0C-FD27-BEED-55A7B5CB8F0D}"/>
              </a:ext>
            </a:extLst>
          </p:cNvPr>
          <p:cNvSpPr txBox="1"/>
          <p:nvPr/>
        </p:nvSpPr>
        <p:spPr>
          <a:xfrm>
            <a:off x="9442108" y="3572101"/>
            <a:ext cx="1873967" cy="646331"/>
          </a:xfrm>
          <a:prstGeom prst="rect">
            <a:avLst/>
          </a:prstGeom>
          <a:noFill/>
        </p:spPr>
        <p:txBody>
          <a:bodyPr wrap="square" rtlCol="0">
            <a:spAutoFit/>
          </a:bodyPr>
          <a:lstStyle/>
          <a:p>
            <a:r>
              <a:rPr lang="en-US" dirty="0">
                <a:solidFill>
                  <a:srgbClr val="7030A0"/>
                </a:solidFill>
              </a:rPr>
              <a:t>Fault</a:t>
            </a:r>
          </a:p>
          <a:p>
            <a:r>
              <a:rPr lang="en-US" dirty="0">
                <a:solidFill>
                  <a:srgbClr val="7030A0"/>
                </a:solidFill>
              </a:rPr>
              <a:t>Signals</a:t>
            </a:r>
          </a:p>
        </p:txBody>
      </p:sp>
      <p:cxnSp>
        <p:nvCxnSpPr>
          <p:cNvPr id="38" name="Straight Connector 37">
            <a:extLst>
              <a:ext uri="{FF2B5EF4-FFF2-40B4-BE49-F238E27FC236}">
                <a16:creationId xmlns:a16="http://schemas.microsoft.com/office/drawing/2014/main" id="{E538DB92-094F-C6C1-1F77-7C52B8BD57D8}"/>
              </a:ext>
            </a:extLst>
          </p:cNvPr>
          <p:cNvCxnSpPr>
            <a:cxnSpLocks/>
          </p:cNvCxnSpPr>
          <p:nvPr/>
        </p:nvCxnSpPr>
        <p:spPr>
          <a:xfrm>
            <a:off x="1046215" y="2500867"/>
            <a:ext cx="0" cy="832648"/>
          </a:xfrm>
          <a:prstGeom prst="line">
            <a:avLst/>
          </a:prstGeom>
          <a:ln w="19050">
            <a:solidFill>
              <a:schemeClr val="accent4">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C7039355-D297-97FF-C4B4-2D154CC45BE1}"/>
              </a:ext>
            </a:extLst>
          </p:cNvPr>
          <p:cNvPicPr>
            <a:picLocks noChangeAspect="1"/>
          </p:cNvPicPr>
          <p:nvPr/>
        </p:nvPicPr>
        <p:blipFill>
          <a:blip r:embed="rId6"/>
          <a:stretch>
            <a:fillRect/>
          </a:stretch>
        </p:blipFill>
        <p:spPr>
          <a:xfrm>
            <a:off x="655420" y="3077263"/>
            <a:ext cx="1397887" cy="775299"/>
          </a:xfrm>
          <a:prstGeom prst="rect">
            <a:avLst/>
          </a:prstGeom>
        </p:spPr>
      </p:pic>
      <p:sp>
        <p:nvSpPr>
          <p:cNvPr id="40" name="TextBox 39">
            <a:extLst>
              <a:ext uri="{FF2B5EF4-FFF2-40B4-BE49-F238E27FC236}">
                <a16:creationId xmlns:a16="http://schemas.microsoft.com/office/drawing/2014/main" id="{91C364DA-C665-AA77-7F78-912998A87D9A}"/>
              </a:ext>
            </a:extLst>
          </p:cNvPr>
          <p:cNvSpPr txBox="1"/>
          <p:nvPr/>
        </p:nvSpPr>
        <p:spPr>
          <a:xfrm>
            <a:off x="250689" y="3811636"/>
            <a:ext cx="2536531" cy="646331"/>
          </a:xfrm>
          <a:prstGeom prst="rect">
            <a:avLst/>
          </a:prstGeom>
          <a:noFill/>
        </p:spPr>
        <p:txBody>
          <a:bodyPr wrap="square" rtlCol="0">
            <a:spAutoFit/>
          </a:bodyPr>
          <a:lstStyle/>
          <a:p>
            <a:r>
              <a:rPr lang="en-US" dirty="0" err="1">
                <a:solidFill>
                  <a:schemeClr val="accent4">
                    <a:lumMod val="75000"/>
                  </a:schemeClr>
                </a:solidFill>
              </a:rPr>
              <a:t>Scanivalve</a:t>
            </a:r>
            <a:r>
              <a:rPr lang="en-US" dirty="0">
                <a:solidFill>
                  <a:schemeClr val="accent4">
                    <a:lumMod val="75000"/>
                  </a:schemeClr>
                </a:solidFill>
              </a:rPr>
              <a:t> Temperature Controller</a:t>
            </a:r>
          </a:p>
        </p:txBody>
      </p:sp>
    </p:spTree>
    <p:extLst>
      <p:ext uri="{BB962C8B-B14F-4D97-AF65-F5344CB8AC3E}">
        <p14:creationId xmlns:p14="http://schemas.microsoft.com/office/powerpoint/2010/main" val="2526247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49DC1-49F6-FF75-D5F8-B5E22E0D0559}"/>
              </a:ext>
            </a:extLst>
          </p:cNvPr>
          <p:cNvSpPr>
            <a:spLocks noGrp="1"/>
          </p:cNvSpPr>
          <p:nvPr>
            <p:ph type="title"/>
          </p:nvPr>
        </p:nvSpPr>
        <p:spPr/>
        <p:txBody>
          <a:bodyPr/>
          <a:lstStyle/>
          <a:p>
            <a:pPr algn="ctr"/>
            <a:r>
              <a:rPr lang="en-US" dirty="0"/>
              <a:t>Quartz 250 kHz DAQ Application</a:t>
            </a:r>
          </a:p>
        </p:txBody>
      </p:sp>
      <p:pic>
        <p:nvPicPr>
          <p:cNvPr id="4" name="image10.png">
            <a:extLst>
              <a:ext uri="{FF2B5EF4-FFF2-40B4-BE49-F238E27FC236}">
                <a16:creationId xmlns:a16="http://schemas.microsoft.com/office/drawing/2014/main" id="{E31E938A-A3A2-A311-3CD4-198949C3E479}"/>
              </a:ext>
            </a:extLst>
          </p:cNvPr>
          <p:cNvPicPr>
            <a:picLocks noGrp="1"/>
          </p:cNvPicPr>
          <p:nvPr>
            <p:ph idx="1"/>
          </p:nvPr>
        </p:nvPicPr>
        <p:blipFill>
          <a:blip r:embed="rId2"/>
          <a:srcRect/>
          <a:stretch>
            <a:fillRect/>
          </a:stretch>
        </p:blipFill>
        <p:spPr>
          <a:xfrm>
            <a:off x="1178012" y="1327638"/>
            <a:ext cx="8829990" cy="5427389"/>
          </a:xfrm>
          <a:prstGeom prst="rect">
            <a:avLst/>
          </a:prstGeom>
          <a:ln/>
        </p:spPr>
      </p:pic>
      <p:sp>
        <p:nvSpPr>
          <p:cNvPr id="6" name="TextBox 5">
            <a:extLst>
              <a:ext uri="{FF2B5EF4-FFF2-40B4-BE49-F238E27FC236}">
                <a16:creationId xmlns:a16="http://schemas.microsoft.com/office/drawing/2014/main" id="{6F16C97C-06E8-2F60-F95B-1DC3EDDF95D6}"/>
              </a:ext>
            </a:extLst>
          </p:cNvPr>
          <p:cNvSpPr txBox="1"/>
          <p:nvPr/>
        </p:nvSpPr>
        <p:spPr>
          <a:xfrm>
            <a:off x="7403569" y="1584960"/>
            <a:ext cx="3848105" cy="646331"/>
          </a:xfrm>
          <a:prstGeom prst="rect">
            <a:avLst/>
          </a:prstGeom>
          <a:noFill/>
        </p:spPr>
        <p:txBody>
          <a:bodyPr wrap="none" rtlCol="0">
            <a:spAutoFit/>
          </a:bodyPr>
          <a:lstStyle/>
          <a:p>
            <a:r>
              <a:rPr lang="en-US" dirty="0">
                <a:solidFill>
                  <a:srgbClr val="FF0000"/>
                </a:solidFill>
              </a:rPr>
              <a:t>From aggregation to application</a:t>
            </a:r>
          </a:p>
          <a:p>
            <a:r>
              <a:rPr lang="en-US" dirty="0">
                <a:solidFill>
                  <a:srgbClr val="FF0000"/>
                </a:solidFill>
              </a:rPr>
              <a:t>Configuration, storage, manage, export</a:t>
            </a:r>
          </a:p>
        </p:txBody>
      </p:sp>
    </p:spTree>
    <p:extLst>
      <p:ext uri="{BB962C8B-B14F-4D97-AF65-F5344CB8AC3E}">
        <p14:creationId xmlns:p14="http://schemas.microsoft.com/office/powerpoint/2010/main" val="171147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505EB-5EB1-10E9-61D0-94F6138433C4}"/>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48D11209-E432-DF5E-197C-0C47D6E21C75}"/>
              </a:ext>
            </a:extLst>
          </p:cNvPr>
          <p:cNvSpPr/>
          <p:nvPr/>
        </p:nvSpPr>
        <p:spPr>
          <a:xfrm>
            <a:off x="-61788" y="2475466"/>
            <a:ext cx="5939481" cy="3186109"/>
          </a:xfrm>
          <a:prstGeom prst="ellipse">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BF8EE2-BBDE-81B4-3D6D-5F3D61B472B5}"/>
              </a:ext>
            </a:extLst>
          </p:cNvPr>
          <p:cNvSpPr>
            <a:spLocks noGrp="1"/>
          </p:cNvSpPr>
          <p:nvPr>
            <p:ph type="title"/>
          </p:nvPr>
        </p:nvSpPr>
        <p:spPr/>
        <p:txBody>
          <a:bodyPr/>
          <a:lstStyle/>
          <a:p>
            <a:r>
              <a:rPr lang="en-US" dirty="0"/>
              <a:t>Quartz 250 kHz DAQ Application – collection</a:t>
            </a:r>
          </a:p>
        </p:txBody>
      </p:sp>
      <p:pic>
        <p:nvPicPr>
          <p:cNvPr id="4" name="image10.png">
            <a:extLst>
              <a:ext uri="{FF2B5EF4-FFF2-40B4-BE49-F238E27FC236}">
                <a16:creationId xmlns:a16="http://schemas.microsoft.com/office/drawing/2014/main" id="{0D8569AF-F934-132E-07C8-B79568415A18}"/>
              </a:ext>
            </a:extLst>
          </p:cNvPr>
          <p:cNvPicPr>
            <a:picLocks noGrp="1"/>
          </p:cNvPicPr>
          <p:nvPr>
            <p:ph idx="1"/>
          </p:nvPr>
        </p:nvPicPr>
        <p:blipFill>
          <a:blip r:embed="rId2"/>
          <a:srcRect/>
          <a:stretch>
            <a:fillRect/>
          </a:stretch>
        </p:blipFill>
        <p:spPr>
          <a:xfrm>
            <a:off x="1178012" y="1327638"/>
            <a:ext cx="8829990" cy="5427389"/>
          </a:xfrm>
          <a:prstGeom prst="rect">
            <a:avLst/>
          </a:prstGeom>
          <a:ln/>
        </p:spPr>
      </p:pic>
      <p:sp>
        <p:nvSpPr>
          <p:cNvPr id="5" name="Oval 4">
            <a:extLst>
              <a:ext uri="{FF2B5EF4-FFF2-40B4-BE49-F238E27FC236}">
                <a16:creationId xmlns:a16="http://schemas.microsoft.com/office/drawing/2014/main" id="{9F5B6005-492B-B763-238A-46CE477E584B}"/>
              </a:ext>
            </a:extLst>
          </p:cNvPr>
          <p:cNvSpPr/>
          <p:nvPr/>
        </p:nvSpPr>
        <p:spPr>
          <a:xfrm>
            <a:off x="-61787" y="2475467"/>
            <a:ext cx="5939481" cy="318610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8F5A764-BB83-E1FA-E624-9FF8D6E4BE84}"/>
              </a:ext>
            </a:extLst>
          </p:cNvPr>
          <p:cNvSpPr txBox="1"/>
          <p:nvPr/>
        </p:nvSpPr>
        <p:spPr>
          <a:xfrm>
            <a:off x="307715" y="3253361"/>
            <a:ext cx="3340338" cy="646331"/>
          </a:xfrm>
          <a:prstGeom prst="rect">
            <a:avLst/>
          </a:prstGeom>
          <a:noFill/>
        </p:spPr>
        <p:txBody>
          <a:bodyPr wrap="none" rtlCol="0">
            <a:spAutoFit/>
          </a:bodyPr>
          <a:lstStyle/>
          <a:p>
            <a:r>
              <a:rPr lang="en-US" dirty="0">
                <a:solidFill>
                  <a:srgbClr val="FF0000"/>
                </a:solidFill>
              </a:rPr>
              <a:t>Data aggregation from LCLS II</a:t>
            </a:r>
          </a:p>
          <a:p>
            <a:r>
              <a:rPr lang="en-US" dirty="0" err="1">
                <a:solidFill>
                  <a:srgbClr val="FF0000"/>
                </a:solidFill>
              </a:rPr>
              <a:t>Providew</a:t>
            </a:r>
            <a:r>
              <a:rPr lang="en-US" dirty="0">
                <a:solidFill>
                  <a:srgbClr val="FF0000"/>
                </a:solidFill>
              </a:rPr>
              <a:t> </a:t>
            </a:r>
            <a:r>
              <a:rPr lang="en-US" dirty="0" err="1">
                <a:solidFill>
                  <a:srgbClr val="FF0000"/>
                </a:solidFill>
              </a:rPr>
              <a:t>thoughput</a:t>
            </a:r>
            <a:r>
              <a:rPr lang="en-US" dirty="0">
                <a:solidFill>
                  <a:srgbClr val="FF0000"/>
                </a:solidFill>
              </a:rPr>
              <a:t> of 750 </a:t>
            </a:r>
            <a:r>
              <a:rPr lang="en-US" dirty="0" err="1">
                <a:solidFill>
                  <a:srgbClr val="FF0000"/>
                </a:solidFill>
              </a:rPr>
              <a:t>MBps</a:t>
            </a:r>
            <a:endParaRPr lang="en-US" dirty="0">
              <a:solidFill>
                <a:srgbClr val="FF0000"/>
              </a:solidFill>
            </a:endParaRPr>
          </a:p>
        </p:txBody>
      </p:sp>
    </p:spTree>
    <p:extLst>
      <p:ext uri="{BB962C8B-B14F-4D97-AF65-F5344CB8AC3E}">
        <p14:creationId xmlns:p14="http://schemas.microsoft.com/office/powerpoint/2010/main" val="14858462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15328</TotalTime>
  <Words>2859</Words>
  <Application>Microsoft Office PowerPoint</Application>
  <PresentationFormat>Widescreen</PresentationFormat>
  <Paragraphs>373</Paragraphs>
  <Slides>37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Aptos</vt:lpstr>
      <vt:lpstr>Arial</vt:lpstr>
      <vt:lpstr>Arial Narrow</vt:lpstr>
      <vt:lpstr>Calibri</vt:lpstr>
      <vt:lpstr>Calibri Light</vt:lpstr>
      <vt:lpstr>Times New Roman</vt:lpstr>
      <vt:lpstr>Office Theme</vt:lpstr>
      <vt:lpstr>Data Acquisition and Management for Machine Physics and Experimental Beamlines with EPICS Presented by: Bob Dalesio</vt:lpstr>
      <vt:lpstr>Requirements for NSLSII Beamlines / Machine 2008</vt:lpstr>
      <vt:lpstr>Delivered for NSLSII Beamlines / Machine 2015</vt:lpstr>
      <vt:lpstr>Machine Learning / Artificial Intelligence Work shop in 2015 – Greg White</vt:lpstr>
      <vt:lpstr>Prototype LCLS I – Data Aggregation – 2018 </vt:lpstr>
      <vt:lpstr>Phase 1 LCLS II – Data Aggregation - 2022</vt:lpstr>
      <vt:lpstr>DAQ 250 kHz 24 bit HW Architecture</vt:lpstr>
      <vt:lpstr>Quartz 250 kHz DAQ Application</vt:lpstr>
      <vt:lpstr>Quartz 250 kHz DAQ Application – collection</vt:lpstr>
      <vt:lpstr>Quartz 250 kHz DAQ Instrumentation</vt:lpstr>
      <vt:lpstr>Quartz 250 kHz DAQ Application – configure</vt:lpstr>
      <vt:lpstr>Quartz 250 kHz DAQ Application - view/export</vt:lpstr>
      <vt:lpstr>EPICS Architecture 2008</vt:lpstr>
      <vt:lpstr>PowerPoint Presentation</vt:lpstr>
      <vt:lpstr>MLDP – Objective</vt:lpstr>
      <vt:lpstr>MLDP Overview Motivation - Conceptual View</vt:lpstr>
      <vt:lpstr>Conclusions</vt:lpstr>
      <vt:lpstr>Backup slides that detail out the MLDP</vt:lpstr>
      <vt:lpstr>Data Correlation Is a Core Capability</vt:lpstr>
      <vt:lpstr>MLDP Background</vt:lpstr>
      <vt:lpstr>MLDP Components and Function</vt:lpstr>
      <vt:lpstr>Aggregator Subsystem</vt:lpstr>
      <vt:lpstr>MLDP Core Services Data Platform- Service Model</vt:lpstr>
      <vt:lpstr>Data Platform Subsystem</vt:lpstr>
      <vt:lpstr>Web Application</vt:lpstr>
      <vt:lpstr>Data Platform Installation and Deployment</vt:lpstr>
      <vt:lpstr>Data Platform API</vt:lpstr>
      <vt:lpstr>DP Communications Framework gRPC and Protocol Buffers Background</vt:lpstr>
      <vt:lpstr>Data Platform API Data Platform gRPC Communications Framework</vt:lpstr>
      <vt:lpstr>Data Platform gRPC API Heterogeneous Data Support in common.proto</vt:lpstr>
      <vt:lpstr>Data Platform gRPC API Ingestion Service API in ingestion.proto</vt:lpstr>
      <vt:lpstr>Data Platform gRPC API Query Service API in query.proto</vt:lpstr>
      <vt:lpstr>Data Platform Java API Library</vt:lpstr>
      <vt:lpstr>Data Platform Java API Ingestion Service API</vt:lpstr>
      <vt:lpstr>Data Platform Java API Query Service API</vt:lpstr>
      <vt:lpstr>Summary</vt:lpstr>
      <vt:lpstr>DAQ Software Architecture in Detail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 Dalesio</dc:creator>
  <cp:lastModifiedBy>Leo Dalesio</cp:lastModifiedBy>
  <cp:revision>59</cp:revision>
  <dcterms:created xsi:type="dcterms:W3CDTF">2020-10-12T18:04:34Z</dcterms:created>
  <dcterms:modified xsi:type="dcterms:W3CDTF">2025-04-06T19:25:33Z</dcterms:modified>
</cp:coreProperties>
</file>